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5"/>
    <p:sldMasterId id="2147483703" r:id="rId6"/>
    <p:sldMasterId id="214748370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5143500" cx="9144000"/>
  <p:notesSz cx="6858000" cy="9144000"/>
  <p:embeddedFontLst>
    <p:embeddedFont>
      <p:font typeface="Lexend SemiBold"/>
      <p:regular r:id="rId35"/>
      <p:bold r:id="rId36"/>
    </p:embeddedFont>
    <p:embeddedFont>
      <p:font typeface="Roboto"/>
      <p:regular r:id="rId37"/>
      <p:bold r:id="rId38"/>
      <p:italic r:id="rId39"/>
      <p:boldItalic r:id="rId40"/>
    </p:embeddedFont>
    <p:embeddedFont>
      <p:font typeface="Roboto Medium"/>
      <p:regular r:id="rId41"/>
      <p:bold r:id="rId42"/>
      <p:italic r:id="rId43"/>
      <p:boldItalic r:id="rId44"/>
    </p:embeddedFont>
    <p:embeddedFont>
      <p:font typeface="Lexend Light"/>
      <p:regular r:id="rId45"/>
      <p:bold r:id="rId46"/>
    </p:embeddedFont>
    <p:embeddedFont>
      <p:font typeface="Inter"/>
      <p:regular r:id="rId47"/>
      <p:bold r:id="rId48"/>
      <p:italic r:id="rId49"/>
      <p:boldItalic r:id="rId50"/>
    </p:embeddedFont>
    <p:embeddedFont>
      <p:font typeface="Lexend Medium"/>
      <p:regular r:id="rId51"/>
      <p:bold r:id="rId52"/>
    </p:embeddedFont>
    <p:embeddedFont>
      <p:font typeface="Roboto Light"/>
      <p:regular r:id="rId53"/>
      <p:bold r:id="rId54"/>
      <p:italic r:id="rId55"/>
      <p:boldItalic r:id="rId56"/>
    </p:embeddedFont>
    <p:embeddedFont>
      <p:font typeface="Barlow"/>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619">
          <p15:clr>
            <a:srgbClr val="747775"/>
          </p15:clr>
        </p15:guide>
        <p15:guide id="2" pos="5434">
          <p15:clr>
            <a:srgbClr val="747775"/>
          </p15:clr>
        </p15:guide>
        <p15:guide id="3" orient="horz" pos="896">
          <p15:clr>
            <a:srgbClr val="747775"/>
          </p15:clr>
        </p15:guide>
        <p15:guide id="4" orient="horz" pos="7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61D676-D8A8-4F1F-9A67-2CD8A4499F43}">
  <a:tblStyle styleId="{0761D676-D8A8-4F1F-9A67-2CD8A4499F4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19"/>
        <p:guide pos="5434"/>
        <p:guide pos="896" orient="horz"/>
        <p:guide pos="7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RobotoMedium-bold.fntdata"/><Relationship Id="rId41" Type="http://schemas.openxmlformats.org/officeDocument/2006/relationships/font" Target="fonts/RobotoMedium-regular.fntdata"/><Relationship Id="rId44" Type="http://schemas.openxmlformats.org/officeDocument/2006/relationships/font" Target="fonts/RobotoMedium-boldItalic.fntdata"/><Relationship Id="rId43" Type="http://schemas.openxmlformats.org/officeDocument/2006/relationships/font" Target="fonts/RobotoMedium-italic.fntdata"/><Relationship Id="rId46" Type="http://schemas.openxmlformats.org/officeDocument/2006/relationships/font" Target="fonts/LexendLight-bold.fntdata"/><Relationship Id="rId45" Type="http://schemas.openxmlformats.org/officeDocument/2006/relationships/font" Target="fonts/Lexend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Inter-bold.fntdata"/><Relationship Id="rId47" Type="http://schemas.openxmlformats.org/officeDocument/2006/relationships/font" Target="fonts/Inter-regular.fntdata"/><Relationship Id="rId49" Type="http://schemas.openxmlformats.org/officeDocument/2006/relationships/font" Target="fonts/Inter-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font" Target="fonts/LexendSemiBold-regular.fntdata"/><Relationship Id="rId34" Type="http://schemas.openxmlformats.org/officeDocument/2006/relationships/slide" Target="slides/slide26.xml"/><Relationship Id="rId37" Type="http://schemas.openxmlformats.org/officeDocument/2006/relationships/font" Target="fonts/Roboto-regular.fntdata"/><Relationship Id="rId36" Type="http://schemas.openxmlformats.org/officeDocument/2006/relationships/font" Target="fonts/LexendSemiBold-bold.fntdata"/><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Barlow-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LexendMedium-regular.fntdata"/><Relationship Id="rId50" Type="http://schemas.openxmlformats.org/officeDocument/2006/relationships/font" Target="fonts/Inter-boldItalic.fntdata"/><Relationship Id="rId53" Type="http://schemas.openxmlformats.org/officeDocument/2006/relationships/font" Target="fonts/RobotoLight-regular.fntdata"/><Relationship Id="rId52" Type="http://schemas.openxmlformats.org/officeDocument/2006/relationships/font" Target="fonts/LexendMedium-bold.fntdata"/><Relationship Id="rId11" Type="http://schemas.openxmlformats.org/officeDocument/2006/relationships/slide" Target="slides/slide3.xml"/><Relationship Id="rId55" Type="http://schemas.openxmlformats.org/officeDocument/2006/relationships/font" Target="fonts/RobotoLight-italic.fntdata"/><Relationship Id="rId10" Type="http://schemas.openxmlformats.org/officeDocument/2006/relationships/slide" Target="slides/slide2.xml"/><Relationship Id="rId54" Type="http://schemas.openxmlformats.org/officeDocument/2006/relationships/font" Target="fonts/RobotoLight-bold.fntdata"/><Relationship Id="rId13" Type="http://schemas.openxmlformats.org/officeDocument/2006/relationships/slide" Target="slides/slide5.xml"/><Relationship Id="rId57" Type="http://schemas.openxmlformats.org/officeDocument/2006/relationships/font" Target="fonts/Barlow-regular.fntdata"/><Relationship Id="rId12" Type="http://schemas.openxmlformats.org/officeDocument/2006/relationships/slide" Target="slides/slide4.xml"/><Relationship Id="rId56" Type="http://schemas.openxmlformats.org/officeDocument/2006/relationships/font" Target="fonts/RobotoLight-boldItalic.fntdata"/><Relationship Id="rId15" Type="http://schemas.openxmlformats.org/officeDocument/2006/relationships/slide" Target="slides/slide7.xml"/><Relationship Id="rId59" Type="http://schemas.openxmlformats.org/officeDocument/2006/relationships/font" Target="fonts/Barlow-italic.fntdata"/><Relationship Id="rId14" Type="http://schemas.openxmlformats.org/officeDocument/2006/relationships/slide" Target="slides/slide6.xml"/><Relationship Id="rId58" Type="http://schemas.openxmlformats.org/officeDocument/2006/relationships/font" Target="fonts/Barlow-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aece51529f_0_2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aece51529f_0_2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3b12e394374_0_60: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3b12e39437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3b5a8f3b87f_3_195: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3b5a8f3b87f_3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3b4d2dc9d44_0_372: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3b4d2dc9d44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3b4d2dc9d44_0_1955: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3b4d2dc9d44_0_1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3b5a8f3b87f_3_262: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3b5a8f3b87f_3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3b6e8715966_5_95: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3b6e8715966_5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3b5a8f3b87f_3_207: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3b5a8f3b87f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3b94b7bee12_0_17: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3b94b7bee1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3b5a8f3b87f_3_240: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3b5a8f3b87f_3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3b5a8f3b87f_3_477: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3b5a8f3b87f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aece51529f_0_1516: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aece51529f_0_1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3b5a8f3b87f_3_251: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3b5a8f3b87f_3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3b5a8f3b87f_3_579: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3b5a8f3b87f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3b5a8f3b87f_3_274: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3b5a8f3b87f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3b5a8f3b87f_3_690: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3b5a8f3b87f_3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3b5a8f3b87f_3_285: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3b5a8f3b87f_3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3b5a8f3b87f_3_732: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3b5a8f3b87f_3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3ba71aa75c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3ba71aa75c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b6e8715966_5_13: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b6e8715966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aece51529f_0_2741: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aece51529f_0_2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b5a8f3b87f_3_173: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b5a8f3b87f_3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b4d2dc9d44_0_1993: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3b4d2dc9d44_0_1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b5a8f3b87f_3_370: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3b5a8f3b87f_3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3b5a8f3b87f_3_184: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3b5a8f3b87f_3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3b12e394374_0_92:notes"/>
          <p:cNvSpPr/>
          <p:nvPr>
            <p:ph idx="2" type="sldImg"/>
          </p:nvPr>
        </p:nvSpPr>
        <p:spPr>
          <a:xfrm>
            <a:off x="381323"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3b12e39437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Only">
  <p:cSld name="TITLE_ONLY">
    <p:spTree>
      <p:nvGrpSpPr>
        <p:cNvPr id="8" name="Shape 8"/>
        <p:cNvGrpSpPr/>
        <p:nvPr/>
      </p:nvGrpSpPr>
      <p:grpSpPr>
        <a:xfrm>
          <a:off x="0" y="0"/>
          <a:ext cx="0" cy="0"/>
          <a:chOff x="0" y="0"/>
          <a:chExt cx="0" cy="0"/>
        </a:xfrm>
      </p:grpSpPr>
    </p:spTree>
  </p:cSld>
  <p:clrMapOvr>
    <a:masterClrMapping/>
  </p:clrMapOvr>
  <p:extLst>
    <p:ext uri="{DCECCB84-F9BA-43D5-87BE-67443E8EF086}">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52">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45">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25">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55">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Empty) 1 1">
  <p:cSld name="TITLE_AND_BODY_1_2_1_1">
    <p:spTree>
      <p:nvGrpSpPr>
        <p:cNvPr id="32" name="Shape 32"/>
        <p:cNvGrpSpPr/>
        <p:nvPr/>
      </p:nvGrpSpPr>
      <p:grpSpPr>
        <a:xfrm>
          <a:off x="0" y="0"/>
          <a:ext cx="0" cy="0"/>
          <a:chOff x="0" y="0"/>
          <a:chExt cx="0" cy="0"/>
        </a:xfrm>
      </p:grpSpPr>
      <p:sp>
        <p:nvSpPr>
          <p:cNvPr id="33" name="Google Shape;33;p11"/>
          <p:cNvSpPr/>
          <p:nvPr/>
        </p:nvSpPr>
        <p:spPr>
          <a:xfrm flipH="1" rot="10800000">
            <a:off x="0" y="-75"/>
            <a:ext cx="2724000" cy="368400"/>
          </a:xfrm>
          <a:prstGeom prst="round1Rect">
            <a:avLst>
              <a:gd fmla="val 50000" name="adj"/>
            </a:avLst>
          </a:prstGeom>
          <a:solidFill>
            <a:srgbClr val="BFD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1"/>
          <p:cNvSpPr txBox="1"/>
          <p:nvPr>
            <p:ph idx="1" type="subTitle"/>
          </p:nvPr>
        </p:nvSpPr>
        <p:spPr>
          <a:xfrm>
            <a:off x="311700" y="62012"/>
            <a:ext cx="2628900" cy="369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800"/>
              <a:buFont typeface="Inter"/>
              <a:buNone/>
              <a:defRPr b="1" sz="800">
                <a:solidFill>
                  <a:schemeClr val="dk1"/>
                </a:solidFill>
                <a:latin typeface="Inter"/>
                <a:ea typeface="Inter"/>
                <a:cs typeface="Inter"/>
                <a:sym typeface="Inter"/>
              </a:defRPr>
            </a:lvl1pPr>
            <a:lvl2pPr lvl="1">
              <a:spcBef>
                <a:spcPts val="0"/>
              </a:spcBef>
              <a:spcAft>
                <a:spcPts val="0"/>
              </a:spcAft>
              <a:buClr>
                <a:schemeClr val="dk1"/>
              </a:buClr>
              <a:buSzPts val="800"/>
              <a:buNone/>
              <a:defRPr b="1" sz="800">
                <a:solidFill>
                  <a:schemeClr val="dk1"/>
                </a:solidFill>
              </a:defRPr>
            </a:lvl2pPr>
            <a:lvl3pPr lvl="2">
              <a:spcBef>
                <a:spcPts val="0"/>
              </a:spcBef>
              <a:spcAft>
                <a:spcPts val="0"/>
              </a:spcAft>
              <a:buClr>
                <a:schemeClr val="dk1"/>
              </a:buClr>
              <a:buSzPts val="800"/>
              <a:buNone/>
              <a:defRPr b="1" sz="800">
                <a:solidFill>
                  <a:schemeClr val="dk1"/>
                </a:solidFill>
              </a:defRPr>
            </a:lvl3pPr>
            <a:lvl4pPr lvl="3">
              <a:spcBef>
                <a:spcPts val="0"/>
              </a:spcBef>
              <a:spcAft>
                <a:spcPts val="0"/>
              </a:spcAft>
              <a:buClr>
                <a:schemeClr val="dk1"/>
              </a:buClr>
              <a:buSzPts val="800"/>
              <a:buNone/>
              <a:defRPr b="1" sz="800">
                <a:solidFill>
                  <a:schemeClr val="dk1"/>
                </a:solidFill>
              </a:defRPr>
            </a:lvl4pPr>
            <a:lvl5pPr lvl="4">
              <a:spcBef>
                <a:spcPts val="0"/>
              </a:spcBef>
              <a:spcAft>
                <a:spcPts val="0"/>
              </a:spcAft>
              <a:buClr>
                <a:schemeClr val="dk1"/>
              </a:buClr>
              <a:buSzPts val="800"/>
              <a:buNone/>
              <a:defRPr b="1" sz="800">
                <a:solidFill>
                  <a:schemeClr val="dk1"/>
                </a:solidFill>
              </a:defRPr>
            </a:lvl5pPr>
            <a:lvl6pPr lvl="5">
              <a:spcBef>
                <a:spcPts val="0"/>
              </a:spcBef>
              <a:spcAft>
                <a:spcPts val="0"/>
              </a:spcAft>
              <a:buClr>
                <a:schemeClr val="dk1"/>
              </a:buClr>
              <a:buSzPts val="800"/>
              <a:buNone/>
              <a:defRPr b="1" sz="800">
                <a:solidFill>
                  <a:schemeClr val="dk1"/>
                </a:solidFill>
              </a:defRPr>
            </a:lvl6pPr>
            <a:lvl7pPr lvl="6">
              <a:spcBef>
                <a:spcPts val="0"/>
              </a:spcBef>
              <a:spcAft>
                <a:spcPts val="0"/>
              </a:spcAft>
              <a:buClr>
                <a:schemeClr val="dk1"/>
              </a:buClr>
              <a:buSzPts val="800"/>
              <a:buNone/>
              <a:defRPr b="1" sz="800">
                <a:solidFill>
                  <a:schemeClr val="dk1"/>
                </a:solidFill>
              </a:defRPr>
            </a:lvl7pPr>
            <a:lvl8pPr lvl="7">
              <a:spcBef>
                <a:spcPts val="0"/>
              </a:spcBef>
              <a:spcAft>
                <a:spcPts val="0"/>
              </a:spcAft>
              <a:buClr>
                <a:schemeClr val="dk1"/>
              </a:buClr>
              <a:buSzPts val="800"/>
              <a:buNone/>
              <a:defRPr b="1" sz="800">
                <a:solidFill>
                  <a:schemeClr val="dk1"/>
                </a:solidFill>
              </a:defRPr>
            </a:lvl8pPr>
            <a:lvl9pPr lvl="8">
              <a:spcBef>
                <a:spcPts val="0"/>
              </a:spcBef>
              <a:spcAft>
                <a:spcPts val="0"/>
              </a:spcAft>
              <a:buClr>
                <a:schemeClr val="dk1"/>
              </a:buClr>
              <a:buSzPts val="800"/>
              <a:buNone/>
              <a:defRPr b="1" sz="8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 Bowtie">
  <p:cSld name="TITLE_AND_BODY_1_2_1_1_1">
    <p:spTree>
      <p:nvGrpSpPr>
        <p:cNvPr id="35" name="Shape 35"/>
        <p:cNvGrpSpPr/>
        <p:nvPr/>
      </p:nvGrpSpPr>
      <p:grpSpPr>
        <a:xfrm>
          <a:off x="0" y="0"/>
          <a:ext cx="0" cy="0"/>
          <a:chOff x="0" y="0"/>
          <a:chExt cx="0" cy="0"/>
        </a:xfrm>
      </p:grpSpPr>
      <p:sp>
        <p:nvSpPr>
          <p:cNvPr id="36" name="Google Shape;36;p12"/>
          <p:cNvSpPr/>
          <p:nvPr/>
        </p:nvSpPr>
        <p:spPr>
          <a:xfrm flipH="1" rot="10800000">
            <a:off x="0" y="-75"/>
            <a:ext cx="2724000" cy="368400"/>
          </a:xfrm>
          <a:prstGeom prst="round1Rect">
            <a:avLst>
              <a:gd fmla="val 50000" name="adj"/>
            </a:avLst>
          </a:prstGeom>
          <a:solidFill>
            <a:srgbClr val="BFD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2"/>
          <p:cNvSpPr txBox="1"/>
          <p:nvPr>
            <p:ph idx="1" type="subTitle"/>
          </p:nvPr>
        </p:nvSpPr>
        <p:spPr>
          <a:xfrm>
            <a:off x="311700" y="62012"/>
            <a:ext cx="2628900" cy="369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800"/>
              <a:buFont typeface="Inter"/>
              <a:buNone/>
              <a:defRPr b="1" sz="800">
                <a:solidFill>
                  <a:schemeClr val="dk1"/>
                </a:solidFill>
                <a:latin typeface="Inter"/>
                <a:ea typeface="Inter"/>
                <a:cs typeface="Inter"/>
                <a:sym typeface="Inter"/>
              </a:defRPr>
            </a:lvl1pPr>
            <a:lvl2pPr lvl="1">
              <a:spcBef>
                <a:spcPts val="0"/>
              </a:spcBef>
              <a:spcAft>
                <a:spcPts val="0"/>
              </a:spcAft>
              <a:buClr>
                <a:schemeClr val="dk1"/>
              </a:buClr>
              <a:buSzPts val="800"/>
              <a:buNone/>
              <a:defRPr b="1" sz="800">
                <a:solidFill>
                  <a:schemeClr val="dk1"/>
                </a:solidFill>
              </a:defRPr>
            </a:lvl2pPr>
            <a:lvl3pPr lvl="2">
              <a:spcBef>
                <a:spcPts val="0"/>
              </a:spcBef>
              <a:spcAft>
                <a:spcPts val="0"/>
              </a:spcAft>
              <a:buClr>
                <a:schemeClr val="dk1"/>
              </a:buClr>
              <a:buSzPts val="800"/>
              <a:buNone/>
              <a:defRPr b="1" sz="800">
                <a:solidFill>
                  <a:schemeClr val="dk1"/>
                </a:solidFill>
              </a:defRPr>
            </a:lvl3pPr>
            <a:lvl4pPr lvl="3">
              <a:spcBef>
                <a:spcPts val="0"/>
              </a:spcBef>
              <a:spcAft>
                <a:spcPts val="0"/>
              </a:spcAft>
              <a:buClr>
                <a:schemeClr val="dk1"/>
              </a:buClr>
              <a:buSzPts val="800"/>
              <a:buNone/>
              <a:defRPr b="1" sz="800">
                <a:solidFill>
                  <a:schemeClr val="dk1"/>
                </a:solidFill>
              </a:defRPr>
            </a:lvl4pPr>
            <a:lvl5pPr lvl="4">
              <a:spcBef>
                <a:spcPts val="0"/>
              </a:spcBef>
              <a:spcAft>
                <a:spcPts val="0"/>
              </a:spcAft>
              <a:buClr>
                <a:schemeClr val="dk1"/>
              </a:buClr>
              <a:buSzPts val="800"/>
              <a:buNone/>
              <a:defRPr b="1" sz="800">
                <a:solidFill>
                  <a:schemeClr val="dk1"/>
                </a:solidFill>
              </a:defRPr>
            </a:lvl5pPr>
            <a:lvl6pPr lvl="5">
              <a:spcBef>
                <a:spcPts val="0"/>
              </a:spcBef>
              <a:spcAft>
                <a:spcPts val="0"/>
              </a:spcAft>
              <a:buClr>
                <a:schemeClr val="dk1"/>
              </a:buClr>
              <a:buSzPts val="800"/>
              <a:buNone/>
              <a:defRPr b="1" sz="800">
                <a:solidFill>
                  <a:schemeClr val="dk1"/>
                </a:solidFill>
              </a:defRPr>
            </a:lvl6pPr>
            <a:lvl7pPr lvl="6">
              <a:spcBef>
                <a:spcPts val="0"/>
              </a:spcBef>
              <a:spcAft>
                <a:spcPts val="0"/>
              </a:spcAft>
              <a:buClr>
                <a:schemeClr val="dk1"/>
              </a:buClr>
              <a:buSzPts val="800"/>
              <a:buNone/>
              <a:defRPr b="1" sz="800">
                <a:solidFill>
                  <a:schemeClr val="dk1"/>
                </a:solidFill>
              </a:defRPr>
            </a:lvl7pPr>
            <a:lvl8pPr lvl="7">
              <a:spcBef>
                <a:spcPts val="0"/>
              </a:spcBef>
              <a:spcAft>
                <a:spcPts val="0"/>
              </a:spcAft>
              <a:buClr>
                <a:schemeClr val="dk1"/>
              </a:buClr>
              <a:buSzPts val="800"/>
              <a:buNone/>
              <a:defRPr b="1" sz="800">
                <a:solidFill>
                  <a:schemeClr val="dk1"/>
                </a:solidFill>
              </a:defRPr>
            </a:lvl8pPr>
            <a:lvl9pPr lvl="8">
              <a:spcBef>
                <a:spcPts val="0"/>
              </a:spcBef>
              <a:spcAft>
                <a:spcPts val="0"/>
              </a:spcAft>
              <a:buClr>
                <a:schemeClr val="dk1"/>
              </a:buClr>
              <a:buSzPts val="800"/>
              <a:buNone/>
              <a:defRPr b="1" sz="800">
                <a:solidFill>
                  <a:schemeClr val="dk1"/>
                </a:solidFill>
              </a:defRPr>
            </a:lvl9pPr>
          </a:lstStyle>
          <a:p/>
        </p:txBody>
      </p:sp>
      <p:sp>
        <p:nvSpPr>
          <p:cNvPr id="38" name="Google Shape;38;p12"/>
          <p:cNvSpPr/>
          <p:nvPr/>
        </p:nvSpPr>
        <p:spPr>
          <a:xfrm>
            <a:off x="5951399" y="1392956"/>
            <a:ext cx="940651" cy="1474281"/>
          </a:xfrm>
          <a:custGeom>
            <a:rect b="b" l="l" r="r" t="t"/>
            <a:pathLst>
              <a:path extrusionOk="0" h="61750" w="39399">
                <a:moveTo>
                  <a:pt x="39398" y="0"/>
                </a:moveTo>
                <a:lnTo>
                  <a:pt x="1" y="8280"/>
                </a:lnTo>
                <a:lnTo>
                  <a:pt x="1" y="53470"/>
                </a:lnTo>
                <a:lnTo>
                  <a:pt x="39398" y="61749"/>
                </a:lnTo>
                <a:lnTo>
                  <a:pt x="39398" y="0"/>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2"/>
          <p:cNvSpPr/>
          <p:nvPr/>
        </p:nvSpPr>
        <p:spPr>
          <a:xfrm>
            <a:off x="6954830" y="1184388"/>
            <a:ext cx="940126" cy="1891401"/>
          </a:xfrm>
          <a:custGeom>
            <a:rect b="b" l="l" r="r" t="t"/>
            <a:pathLst>
              <a:path extrusionOk="0" h="79221" w="39377">
                <a:moveTo>
                  <a:pt x="39377" y="1"/>
                </a:moveTo>
                <a:lnTo>
                  <a:pt x="0" y="8280"/>
                </a:lnTo>
                <a:lnTo>
                  <a:pt x="0" y="70951"/>
                </a:lnTo>
                <a:lnTo>
                  <a:pt x="39377" y="79220"/>
                </a:lnTo>
                <a:lnTo>
                  <a:pt x="39377" y="1"/>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2"/>
          <p:cNvSpPr/>
          <p:nvPr/>
        </p:nvSpPr>
        <p:spPr>
          <a:xfrm>
            <a:off x="1169998" y="1062048"/>
            <a:ext cx="6805235" cy="2136072"/>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noFill/>
          <a:ln cap="flat" cmpd="sng" w="19050">
            <a:solidFill>
              <a:srgbClr val="000000"/>
            </a:solidFill>
            <a:prstDash val="solid"/>
            <a:miter lim="10362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2"/>
          <p:cNvSpPr/>
          <p:nvPr/>
        </p:nvSpPr>
        <p:spPr>
          <a:xfrm>
            <a:off x="4944769" y="1601655"/>
            <a:ext cx="943850" cy="1056898"/>
          </a:xfrm>
          <a:custGeom>
            <a:rect b="b" l="l" r="r" t="t"/>
            <a:pathLst>
              <a:path extrusionOk="0" h="44268" w="39533">
                <a:moveTo>
                  <a:pt x="39533" y="0"/>
                </a:moveTo>
                <a:lnTo>
                  <a:pt x="1" y="8300"/>
                </a:lnTo>
                <a:lnTo>
                  <a:pt x="1" y="35967"/>
                </a:lnTo>
                <a:lnTo>
                  <a:pt x="39533" y="44268"/>
                </a:lnTo>
                <a:lnTo>
                  <a:pt x="39533" y="0"/>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2"/>
          <p:cNvSpPr/>
          <p:nvPr/>
        </p:nvSpPr>
        <p:spPr>
          <a:xfrm>
            <a:off x="1238650" y="1184388"/>
            <a:ext cx="940150" cy="1891401"/>
          </a:xfrm>
          <a:custGeom>
            <a:rect b="b" l="l" r="r" t="t"/>
            <a:pathLst>
              <a:path extrusionOk="0" h="79221" w="39378">
                <a:moveTo>
                  <a:pt x="1" y="79220"/>
                </a:moveTo>
                <a:lnTo>
                  <a:pt x="39377" y="70941"/>
                </a:lnTo>
                <a:lnTo>
                  <a:pt x="39377" y="8280"/>
                </a:lnTo>
                <a:lnTo>
                  <a:pt x="1" y="1"/>
                </a:lnTo>
                <a:lnTo>
                  <a:pt x="1" y="79220"/>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2"/>
          <p:cNvSpPr/>
          <p:nvPr/>
        </p:nvSpPr>
        <p:spPr>
          <a:xfrm>
            <a:off x="2241580" y="1392956"/>
            <a:ext cx="940627" cy="1474281"/>
          </a:xfrm>
          <a:custGeom>
            <a:rect b="b" l="l" r="r" t="t"/>
            <a:pathLst>
              <a:path extrusionOk="0" h="61750" w="39398">
                <a:moveTo>
                  <a:pt x="0" y="61749"/>
                </a:moveTo>
                <a:lnTo>
                  <a:pt x="39398" y="53470"/>
                </a:lnTo>
                <a:lnTo>
                  <a:pt x="39398" y="8280"/>
                </a:lnTo>
                <a:lnTo>
                  <a:pt x="0" y="0"/>
                </a:lnTo>
                <a:lnTo>
                  <a:pt x="0" y="61749"/>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2"/>
          <p:cNvSpPr/>
          <p:nvPr/>
        </p:nvSpPr>
        <p:spPr>
          <a:xfrm>
            <a:off x="3244986" y="1601655"/>
            <a:ext cx="943850" cy="1056898"/>
          </a:xfrm>
          <a:custGeom>
            <a:rect b="b" l="l" r="r" t="t"/>
            <a:pathLst>
              <a:path extrusionOk="0" h="44268" w="39533">
                <a:moveTo>
                  <a:pt x="1" y="44268"/>
                </a:moveTo>
                <a:lnTo>
                  <a:pt x="39533" y="35957"/>
                </a:lnTo>
                <a:lnTo>
                  <a:pt x="39533" y="8290"/>
                </a:lnTo>
                <a:lnTo>
                  <a:pt x="1" y="0"/>
                </a:lnTo>
                <a:lnTo>
                  <a:pt x="1" y="44268"/>
                </a:lnTo>
                <a:close/>
              </a:path>
            </a:pathLst>
          </a:cu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2"/>
          <p:cNvSpPr/>
          <p:nvPr/>
        </p:nvSpPr>
        <p:spPr>
          <a:xfrm>
            <a:off x="4258121" y="1799578"/>
            <a:ext cx="617700" cy="6612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6" name="Google Shape;46;p12"/>
          <p:cNvSpPr txBox="1"/>
          <p:nvPr/>
        </p:nvSpPr>
        <p:spPr>
          <a:xfrm>
            <a:off x="4240155" y="2014526"/>
            <a:ext cx="654900" cy="2310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lang="en" sz="800">
                <a:solidFill>
                  <a:srgbClr val="FFFFFF"/>
                </a:solidFill>
                <a:latin typeface="Roboto"/>
                <a:ea typeface="Roboto"/>
                <a:cs typeface="Roboto"/>
                <a:sym typeface="Roboto"/>
              </a:rPr>
              <a:t>MUTUAL COMMIT</a:t>
            </a:r>
            <a:endParaRPr sz="800">
              <a:solidFill>
                <a:srgbClr val="FFFFFF"/>
              </a:solidFill>
              <a:latin typeface="Roboto"/>
              <a:ea typeface="Roboto"/>
              <a:cs typeface="Roboto"/>
              <a:sym typeface="Roboto"/>
            </a:endParaRPr>
          </a:p>
        </p:txBody>
      </p:sp>
      <p:sp>
        <p:nvSpPr>
          <p:cNvPr id="47" name="Google Shape;47;p12"/>
          <p:cNvSpPr txBox="1"/>
          <p:nvPr/>
        </p:nvSpPr>
        <p:spPr>
          <a:xfrm>
            <a:off x="4951768" y="2014526"/>
            <a:ext cx="9558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ONBOARDING</a:t>
            </a:r>
            <a:endParaRPr sz="800">
              <a:solidFill>
                <a:srgbClr val="232324"/>
              </a:solidFill>
              <a:latin typeface="Roboto"/>
              <a:ea typeface="Roboto"/>
              <a:cs typeface="Roboto"/>
              <a:sym typeface="Roboto"/>
            </a:endParaRPr>
          </a:p>
        </p:txBody>
      </p:sp>
      <p:sp>
        <p:nvSpPr>
          <p:cNvPr id="48" name="Google Shape;48;p12"/>
          <p:cNvSpPr txBox="1"/>
          <p:nvPr/>
        </p:nvSpPr>
        <p:spPr>
          <a:xfrm>
            <a:off x="1268601"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AWARENESS</a:t>
            </a:r>
            <a:endParaRPr sz="800">
              <a:solidFill>
                <a:srgbClr val="232324"/>
              </a:solidFill>
              <a:latin typeface="Roboto"/>
              <a:ea typeface="Roboto"/>
              <a:cs typeface="Roboto"/>
              <a:sym typeface="Roboto"/>
            </a:endParaRPr>
          </a:p>
        </p:txBody>
      </p:sp>
      <p:sp>
        <p:nvSpPr>
          <p:cNvPr id="49" name="Google Shape;49;p12"/>
          <p:cNvSpPr txBox="1"/>
          <p:nvPr/>
        </p:nvSpPr>
        <p:spPr>
          <a:xfrm>
            <a:off x="2278287"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EDUCATION</a:t>
            </a:r>
            <a:endParaRPr sz="800">
              <a:solidFill>
                <a:srgbClr val="232324"/>
              </a:solidFill>
              <a:latin typeface="Roboto"/>
              <a:ea typeface="Roboto"/>
              <a:cs typeface="Roboto"/>
              <a:sym typeface="Roboto"/>
            </a:endParaRPr>
          </a:p>
        </p:txBody>
      </p:sp>
      <p:sp>
        <p:nvSpPr>
          <p:cNvPr id="50" name="Google Shape;50;p12"/>
          <p:cNvSpPr txBox="1"/>
          <p:nvPr/>
        </p:nvSpPr>
        <p:spPr>
          <a:xfrm>
            <a:off x="3244217" y="2014526"/>
            <a:ext cx="9558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latin typeface="Roboto"/>
                <a:ea typeface="Roboto"/>
                <a:cs typeface="Roboto"/>
                <a:sym typeface="Roboto"/>
              </a:rPr>
              <a:t>SELECTION</a:t>
            </a:r>
            <a:endParaRPr sz="800">
              <a:solidFill>
                <a:srgbClr val="232324"/>
              </a:solidFill>
              <a:latin typeface="Roboto"/>
              <a:ea typeface="Roboto"/>
              <a:cs typeface="Roboto"/>
              <a:sym typeface="Roboto"/>
            </a:endParaRPr>
          </a:p>
        </p:txBody>
      </p:sp>
      <p:cxnSp>
        <p:nvCxnSpPr>
          <p:cNvPr id="51" name="Google Shape;51;p12"/>
          <p:cNvCxnSpPr/>
          <p:nvPr/>
        </p:nvCxnSpPr>
        <p:spPr>
          <a:xfrm>
            <a:off x="3476834" y="1670348"/>
            <a:ext cx="0" cy="919500"/>
          </a:xfrm>
          <a:prstGeom prst="straightConnector1">
            <a:avLst/>
          </a:prstGeom>
          <a:noFill/>
          <a:ln cap="flat" cmpd="sng" w="9525">
            <a:solidFill>
              <a:srgbClr val="232324"/>
            </a:solidFill>
            <a:prstDash val="dot"/>
            <a:round/>
            <a:headEnd len="med" w="med" type="none"/>
            <a:tailEnd len="med" w="med" type="none"/>
          </a:ln>
        </p:spPr>
      </p:cxnSp>
      <p:sp>
        <p:nvSpPr>
          <p:cNvPr id="52" name="Google Shape;52;p12"/>
          <p:cNvSpPr txBox="1"/>
          <p:nvPr/>
        </p:nvSpPr>
        <p:spPr>
          <a:xfrm>
            <a:off x="6002641"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highlight>
                  <a:srgbClr val="FFFFFF"/>
                </a:highlight>
                <a:latin typeface="Roboto"/>
                <a:ea typeface="Roboto"/>
                <a:cs typeface="Roboto"/>
                <a:sym typeface="Roboto"/>
              </a:rPr>
              <a:t>VALUE</a:t>
            </a:r>
            <a:endParaRPr sz="800">
              <a:solidFill>
                <a:srgbClr val="232324"/>
              </a:solidFill>
              <a:highlight>
                <a:srgbClr val="FFFFFF"/>
              </a:highlight>
              <a:latin typeface="Roboto"/>
              <a:ea typeface="Roboto"/>
              <a:cs typeface="Roboto"/>
              <a:sym typeface="Roboto"/>
            </a:endParaRPr>
          </a:p>
        </p:txBody>
      </p:sp>
      <p:sp>
        <p:nvSpPr>
          <p:cNvPr id="53" name="Google Shape;53;p12"/>
          <p:cNvSpPr txBox="1"/>
          <p:nvPr/>
        </p:nvSpPr>
        <p:spPr>
          <a:xfrm>
            <a:off x="6989598" y="2014526"/>
            <a:ext cx="882000" cy="231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rgbClr val="232324"/>
                </a:solidFill>
                <a:highlight>
                  <a:srgbClr val="FFFFFF"/>
                </a:highlight>
                <a:latin typeface="Roboto"/>
                <a:ea typeface="Roboto"/>
                <a:cs typeface="Roboto"/>
                <a:sym typeface="Roboto"/>
              </a:rPr>
              <a:t>GROWTH</a:t>
            </a:r>
            <a:endParaRPr sz="800">
              <a:solidFill>
                <a:srgbClr val="232324"/>
              </a:solidFill>
              <a:highlight>
                <a:srgbClr val="FFFFFF"/>
              </a:highlight>
              <a:latin typeface="Roboto"/>
              <a:ea typeface="Roboto"/>
              <a:cs typeface="Roboto"/>
              <a:sym typeface="Roboto"/>
            </a:endParaRPr>
          </a:p>
        </p:txBody>
      </p:sp>
      <p:sp>
        <p:nvSpPr>
          <p:cNvPr id="54" name="Google Shape;54;p12"/>
          <p:cNvSpPr txBox="1"/>
          <p:nvPr>
            <p:ph type="title"/>
          </p:nvPr>
        </p:nvSpPr>
        <p:spPr>
          <a:xfrm>
            <a:off x="311700" y="445025"/>
            <a:ext cx="8085600" cy="5727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4">
    <p:spTree>
      <p:nvGrpSpPr>
        <p:cNvPr id="55" name="Shape 55"/>
        <p:cNvGrpSpPr/>
        <p:nvPr/>
      </p:nvGrpSpPr>
      <p:grpSpPr>
        <a:xfrm>
          <a:off x="0" y="0"/>
          <a:ext cx="0" cy="0"/>
          <a:chOff x="0" y="0"/>
          <a:chExt cx="0" cy="0"/>
        </a:xfrm>
      </p:grpSpPr>
      <p:sp>
        <p:nvSpPr>
          <p:cNvPr id="56" name="Google Shape;56;p1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sz="700"/>
            </a:lvl1pPr>
            <a:lvl2pPr lvl="1" algn="l">
              <a:lnSpc>
                <a:spcPct val="100000"/>
              </a:lnSpc>
              <a:spcBef>
                <a:spcPts val="0"/>
              </a:spcBef>
              <a:spcAft>
                <a:spcPts val="0"/>
              </a:spcAft>
              <a:buSzPts val="700"/>
              <a:buNone/>
              <a:defRPr sz="700"/>
            </a:lvl2pPr>
            <a:lvl3pPr lvl="2" algn="l">
              <a:lnSpc>
                <a:spcPct val="100000"/>
              </a:lnSpc>
              <a:spcBef>
                <a:spcPts val="0"/>
              </a:spcBef>
              <a:spcAft>
                <a:spcPts val="0"/>
              </a:spcAft>
              <a:buSzPts val="700"/>
              <a:buNone/>
              <a:defRPr sz="700"/>
            </a:lvl3pPr>
            <a:lvl4pPr lvl="3" algn="l">
              <a:lnSpc>
                <a:spcPct val="100000"/>
              </a:lnSpc>
              <a:spcBef>
                <a:spcPts val="0"/>
              </a:spcBef>
              <a:spcAft>
                <a:spcPts val="0"/>
              </a:spcAft>
              <a:buSzPts val="700"/>
              <a:buNone/>
              <a:defRPr sz="700"/>
            </a:lvl4pPr>
            <a:lvl5pPr lvl="4" algn="l">
              <a:lnSpc>
                <a:spcPct val="100000"/>
              </a:lnSpc>
              <a:spcBef>
                <a:spcPts val="0"/>
              </a:spcBef>
              <a:spcAft>
                <a:spcPts val="0"/>
              </a:spcAft>
              <a:buSzPts val="700"/>
              <a:buNone/>
              <a:defRPr sz="700"/>
            </a:lvl5pPr>
            <a:lvl6pPr lvl="5" algn="l">
              <a:lnSpc>
                <a:spcPct val="100000"/>
              </a:lnSpc>
              <a:spcBef>
                <a:spcPts val="0"/>
              </a:spcBef>
              <a:spcAft>
                <a:spcPts val="0"/>
              </a:spcAft>
              <a:buSzPts val="700"/>
              <a:buNone/>
              <a:defRPr sz="700"/>
            </a:lvl6pPr>
            <a:lvl7pPr lvl="6" algn="l">
              <a:lnSpc>
                <a:spcPct val="100000"/>
              </a:lnSpc>
              <a:spcBef>
                <a:spcPts val="0"/>
              </a:spcBef>
              <a:spcAft>
                <a:spcPts val="0"/>
              </a:spcAft>
              <a:buSzPts val="700"/>
              <a:buNone/>
              <a:defRPr sz="700"/>
            </a:lvl7pPr>
            <a:lvl8pPr lvl="7" algn="l">
              <a:lnSpc>
                <a:spcPct val="100000"/>
              </a:lnSpc>
              <a:spcBef>
                <a:spcPts val="0"/>
              </a:spcBef>
              <a:spcAft>
                <a:spcPts val="0"/>
              </a:spcAft>
              <a:buSzPts val="700"/>
              <a:buNone/>
              <a:defRPr sz="700"/>
            </a:lvl8pPr>
            <a:lvl9pPr lvl="8" algn="l">
              <a:lnSpc>
                <a:spcPct val="100000"/>
              </a:lnSpc>
              <a:spcBef>
                <a:spcPts val="0"/>
              </a:spcBef>
              <a:spcAft>
                <a:spcPts val="0"/>
              </a:spcAft>
              <a:buSzPts val="700"/>
              <a:buNone/>
              <a:defRPr sz="700"/>
            </a:lvl9pPr>
          </a:lstStyle>
          <a:p/>
        </p:txBody>
      </p:sp>
      <p:sp>
        <p:nvSpPr>
          <p:cNvPr id="57" name="Google Shape;57;p1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sz="700"/>
            </a:lvl1pPr>
            <a:lvl2pPr lvl="1" algn="l">
              <a:lnSpc>
                <a:spcPct val="100000"/>
              </a:lnSpc>
              <a:spcBef>
                <a:spcPts val="0"/>
              </a:spcBef>
              <a:spcAft>
                <a:spcPts val="0"/>
              </a:spcAft>
              <a:buSzPts val="700"/>
              <a:buNone/>
              <a:defRPr sz="700"/>
            </a:lvl2pPr>
            <a:lvl3pPr lvl="2" algn="l">
              <a:lnSpc>
                <a:spcPct val="100000"/>
              </a:lnSpc>
              <a:spcBef>
                <a:spcPts val="0"/>
              </a:spcBef>
              <a:spcAft>
                <a:spcPts val="0"/>
              </a:spcAft>
              <a:buSzPts val="700"/>
              <a:buNone/>
              <a:defRPr sz="700"/>
            </a:lvl3pPr>
            <a:lvl4pPr lvl="3" algn="l">
              <a:lnSpc>
                <a:spcPct val="100000"/>
              </a:lnSpc>
              <a:spcBef>
                <a:spcPts val="0"/>
              </a:spcBef>
              <a:spcAft>
                <a:spcPts val="0"/>
              </a:spcAft>
              <a:buSzPts val="700"/>
              <a:buNone/>
              <a:defRPr sz="700"/>
            </a:lvl4pPr>
            <a:lvl5pPr lvl="4" algn="l">
              <a:lnSpc>
                <a:spcPct val="100000"/>
              </a:lnSpc>
              <a:spcBef>
                <a:spcPts val="0"/>
              </a:spcBef>
              <a:spcAft>
                <a:spcPts val="0"/>
              </a:spcAft>
              <a:buSzPts val="700"/>
              <a:buNone/>
              <a:defRPr sz="700"/>
            </a:lvl5pPr>
            <a:lvl6pPr lvl="5" algn="l">
              <a:lnSpc>
                <a:spcPct val="100000"/>
              </a:lnSpc>
              <a:spcBef>
                <a:spcPts val="0"/>
              </a:spcBef>
              <a:spcAft>
                <a:spcPts val="0"/>
              </a:spcAft>
              <a:buSzPts val="700"/>
              <a:buNone/>
              <a:defRPr sz="700"/>
            </a:lvl6pPr>
            <a:lvl7pPr lvl="6" algn="l">
              <a:lnSpc>
                <a:spcPct val="100000"/>
              </a:lnSpc>
              <a:spcBef>
                <a:spcPts val="0"/>
              </a:spcBef>
              <a:spcAft>
                <a:spcPts val="0"/>
              </a:spcAft>
              <a:buSzPts val="700"/>
              <a:buNone/>
              <a:defRPr sz="700"/>
            </a:lvl7pPr>
            <a:lvl8pPr lvl="7" algn="l">
              <a:lnSpc>
                <a:spcPct val="100000"/>
              </a:lnSpc>
              <a:spcBef>
                <a:spcPts val="0"/>
              </a:spcBef>
              <a:spcAft>
                <a:spcPts val="0"/>
              </a:spcAft>
              <a:buSzPts val="700"/>
              <a:buNone/>
              <a:defRPr sz="700"/>
            </a:lvl8pPr>
            <a:lvl9pPr lvl="8" algn="l">
              <a:lnSpc>
                <a:spcPct val="100000"/>
              </a:lnSpc>
              <a:spcBef>
                <a:spcPts val="0"/>
              </a:spcBef>
              <a:spcAft>
                <a:spcPts val="0"/>
              </a:spcAft>
              <a:buSzPts val="700"/>
              <a:buNone/>
              <a:defRPr sz="700"/>
            </a:lvl9pPr>
          </a:lstStyle>
          <a:p/>
        </p:txBody>
      </p:sp>
      <p:sp>
        <p:nvSpPr>
          <p:cNvPr id="58" name="Google Shape;58;p1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a: Title Only 1 2">
  <p:cSld name="TITLE_1_2_5">
    <p:spTree>
      <p:nvGrpSpPr>
        <p:cNvPr id="59" name="Shape 59"/>
        <p:cNvGrpSpPr/>
        <p:nvPr/>
      </p:nvGrpSpPr>
      <p:grpSpPr>
        <a:xfrm>
          <a:off x="0" y="0"/>
          <a:ext cx="0" cy="0"/>
          <a:chOff x="0" y="0"/>
          <a:chExt cx="0" cy="0"/>
        </a:xfrm>
      </p:grpSpPr>
      <p:sp>
        <p:nvSpPr>
          <p:cNvPr id="60" name="Google Shape;60;p14"/>
          <p:cNvSpPr txBox="1"/>
          <p:nvPr>
            <p:ph idx="12" type="sldNum"/>
          </p:nvPr>
        </p:nvSpPr>
        <p:spPr>
          <a:xfrm>
            <a:off x="8595300" y="4877100"/>
            <a:ext cx="548700" cy="191700"/>
          </a:xfrm>
          <a:prstGeom prst="rect">
            <a:avLst/>
          </a:prstGeom>
          <a:noFill/>
          <a:ln>
            <a:noFill/>
          </a:ln>
        </p:spPr>
        <p:txBody>
          <a:bodyPr anchorCtr="0" anchor="ctr" bIns="91425" lIns="91425" spcFirstLastPara="1" rIns="91425" wrap="square" tIns="91425">
            <a:noAutofit/>
          </a:bodyPr>
          <a:lstStyle>
            <a:lvl1pPr lvl="0">
              <a:buNone/>
              <a:defRPr sz="800">
                <a:solidFill>
                  <a:schemeClr val="dk2"/>
                </a:solidFill>
                <a:latin typeface="Roboto Light"/>
                <a:ea typeface="Roboto Light"/>
                <a:cs typeface="Roboto Light"/>
                <a:sym typeface="Roboto Light"/>
              </a:defRPr>
            </a:lvl1pPr>
            <a:lvl2pPr lvl="1">
              <a:buNone/>
              <a:defRPr sz="800">
                <a:solidFill>
                  <a:schemeClr val="dk2"/>
                </a:solidFill>
                <a:latin typeface="Roboto Light"/>
                <a:ea typeface="Roboto Light"/>
                <a:cs typeface="Roboto Light"/>
                <a:sym typeface="Roboto Light"/>
              </a:defRPr>
            </a:lvl2pPr>
            <a:lvl3pPr lvl="2">
              <a:buNone/>
              <a:defRPr sz="800">
                <a:solidFill>
                  <a:schemeClr val="dk2"/>
                </a:solidFill>
                <a:latin typeface="Roboto Light"/>
                <a:ea typeface="Roboto Light"/>
                <a:cs typeface="Roboto Light"/>
                <a:sym typeface="Roboto Light"/>
              </a:defRPr>
            </a:lvl3pPr>
            <a:lvl4pPr lvl="3">
              <a:buNone/>
              <a:defRPr sz="800">
                <a:solidFill>
                  <a:schemeClr val="dk2"/>
                </a:solidFill>
                <a:latin typeface="Roboto Light"/>
                <a:ea typeface="Roboto Light"/>
                <a:cs typeface="Roboto Light"/>
                <a:sym typeface="Roboto Light"/>
              </a:defRPr>
            </a:lvl4pPr>
            <a:lvl5pPr lvl="4">
              <a:buNone/>
              <a:defRPr sz="800">
                <a:solidFill>
                  <a:schemeClr val="dk2"/>
                </a:solidFill>
                <a:latin typeface="Roboto Light"/>
                <a:ea typeface="Roboto Light"/>
                <a:cs typeface="Roboto Light"/>
                <a:sym typeface="Roboto Light"/>
              </a:defRPr>
            </a:lvl5pPr>
            <a:lvl6pPr lvl="5">
              <a:buNone/>
              <a:defRPr sz="800">
                <a:solidFill>
                  <a:schemeClr val="dk2"/>
                </a:solidFill>
                <a:latin typeface="Roboto Light"/>
                <a:ea typeface="Roboto Light"/>
                <a:cs typeface="Roboto Light"/>
                <a:sym typeface="Roboto Light"/>
              </a:defRPr>
            </a:lvl6pPr>
            <a:lvl7pPr lvl="6">
              <a:buNone/>
              <a:defRPr sz="800">
                <a:solidFill>
                  <a:schemeClr val="dk2"/>
                </a:solidFill>
                <a:latin typeface="Roboto Light"/>
                <a:ea typeface="Roboto Light"/>
                <a:cs typeface="Roboto Light"/>
                <a:sym typeface="Roboto Light"/>
              </a:defRPr>
            </a:lvl7pPr>
            <a:lvl8pPr lvl="7">
              <a:buNone/>
              <a:defRPr sz="800">
                <a:solidFill>
                  <a:schemeClr val="dk2"/>
                </a:solidFill>
                <a:latin typeface="Roboto Light"/>
                <a:ea typeface="Roboto Light"/>
                <a:cs typeface="Roboto Light"/>
                <a:sym typeface="Roboto Light"/>
              </a:defRPr>
            </a:lvl8pPr>
            <a:lvl9pPr lvl="8">
              <a:buNone/>
              <a:defRPr sz="800">
                <a:solidFill>
                  <a:schemeClr val="dk2"/>
                </a:solidFill>
                <a:latin typeface="Roboto Light"/>
                <a:ea typeface="Roboto Light"/>
                <a:cs typeface="Roboto Light"/>
                <a:sym typeface="Roboto Light"/>
              </a:defRPr>
            </a:lvl9pPr>
          </a:lstStyle>
          <a:p>
            <a:pPr indent="0" lvl="0" marL="0" rtl="0" algn="l">
              <a:spcBef>
                <a:spcPts val="0"/>
              </a:spcBef>
              <a:spcAft>
                <a:spcPts val="0"/>
              </a:spcAft>
              <a:buNone/>
            </a:pPr>
            <a:r>
              <a:rPr lang="en"/>
              <a:t>|  </a:t>
            </a:r>
            <a:fld id="{00000000-1234-1234-1234-123412341234}" type="slidenum">
              <a:rPr lang="en"/>
              <a:t>‹#›</a:t>
            </a:fld>
            <a:endParaRPr/>
          </a:p>
        </p:txBody>
      </p:sp>
      <p:sp>
        <p:nvSpPr>
          <p:cNvPr id="61" name="Google Shape;61;p14"/>
          <p:cNvSpPr txBox="1"/>
          <p:nvPr>
            <p:ph type="title"/>
          </p:nvPr>
        </p:nvSpPr>
        <p:spPr>
          <a:xfrm>
            <a:off x="269750" y="445025"/>
            <a:ext cx="7335600" cy="493200"/>
          </a:xfrm>
          <a:prstGeom prst="rect">
            <a:avLst/>
          </a:prstGeom>
        </p:spPr>
        <p:txBody>
          <a:bodyPr anchorCtr="0" anchor="t" bIns="91425" lIns="91425" spcFirstLastPara="1" rIns="91425" wrap="square" tIns="91425">
            <a:noAutofit/>
          </a:bodyPr>
          <a:lstStyle>
            <a:lvl1pPr lvl="0">
              <a:spcBef>
                <a:spcPts val="0"/>
              </a:spcBef>
              <a:spcAft>
                <a:spcPts val="0"/>
              </a:spcAft>
              <a:buClr>
                <a:srgbClr val="1B1B3E"/>
              </a:buClr>
              <a:buSzPts val="1800"/>
              <a:buNone/>
              <a:defRPr sz="1800">
                <a:solidFill>
                  <a:srgbClr val="1B1B3E"/>
                </a:solidFill>
              </a:defRPr>
            </a:lvl1pPr>
            <a:lvl2pPr lvl="1">
              <a:spcBef>
                <a:spcPts val="0"/>
              </a:spcBef>
              <a:spcAft>
                <a:spcPts val="0"/>
              </a:spcAft>
              <a:buSzPts val="1600"/>
              <a:buNone/>
              <a:defRPr>
                <a:latin typeface="Arial"/>
                <a:ea typeface="Arial"/>
                <a:cs typeface="Arial"/>
                <a:sym typeface="Arial"/>
              </a:defRPr>
            </a:lvl2pPr>
            <a:lvl3pPr lvl="2">
              <a:spcBef>
                <a:spcPts val="0"/>
              </a:spcBef>
              <a:spcAft>
                <a:spcPts val="0"/>
              </a:spcAft>
              <a:buSzPts val="1600"/>
              <a:buNone/>
              <a:defRPr>
                <a:latin typeface="Arial"/>
                <a:ea typeface="Arial"/>
                <a:cs typeface="Arial"/>
                <a:sym typeface="Arial"/>
              </a:defRPr>
            </a:lvl3pPr>
            <a:lvl4pPr lvl="3">
              <a:spcBef>
                <a:spcPts val="0"/>
              </a:spcBef>
              <a:spcAft>
                <a:spcPts val="0"/>
              </a:spcAft>
              <a:buSzPts val="1600"/>
              <a:buNone/>
              <a:defRPr>
                <a:latin typeface="Arial"/>
                <a:ea typeface="Arial"/>
                <a:cs typeface="Arial"/>
                <a:sym typeface="Arial"/>
              </a:defRPr>
            </a:lvl4pPr>
            <a:lvl5pPr lvl="4">
              <a:spcBef>
                <a:spcPts val="0"/>
              </a:spcBef>
              <a:spcAft>
                <a:spcPts val="0"/>
              </a:spcAft>
              <a:buSzPts val="1600"/>
              <a:buNone/>
              <a:defRPr>
                <a:latin typeface="Arial"/>
                <a:ea typeface="Arial"/>
                <a:cs typeface="Arial"/>
                <a:sym typeface="Arial"/>
              </a:defRPr>
            </a:lvl5pPr>
            <a:lvl6pPr lvl="5">
              <a:spcBef>
                <a:spcPts val="0"/>
              </a:spcBef>
              <a:spcAft>
                <a:spcPts val="0"/>
              </a:spcAft>
              <a:buSzPts val="1600"/>
              <a:buNone/>
              <a:defRPr>
                <a:latin typeface="Arial"/>
                <a:ea typeface="Arial"/>
                <a:cs typeface="Arial"/>
                <a:sym typeface="Arial"/>
              </a:defRPr>
            </a:lvl6pPr>
            <a:lvl7pPr lvl="6">
              <a:spcBef>
                <a:spcPts val="0"/>
              </a:spcBef>
              <a:spcAft>
                <a:spcPts val="0"/>
              </a:spcAft>
              <a:buSzPts val="1600"/>
              <a:buNone/>
              <a:defRPr>
                <a:latin typeface="Arial"/>
                <a:ea typeface="Arial"/>
                <a:cs typeface="Arial"/>
                <a:sym typeface="Arial"/>
              </a:defRPr>
            </a:lvl7pPr>
            <a:lvl8pPr lvl="7">
              <a:spcBef>
                <a:spcPts val="0"/>
              </a:spcBef>
              <a:spcAft>
                <a:spcPts val="0"/>
              </a:spcAft>
              <a:buSzPts val="1600"/>
              <a:buNone/>
              <a:defRPr>
                <a:latin typeface="Arial"/>
                <a:ea typeface="Arial"/>
                <a:cs typeface="Arial"/>
                <a:sym typeface="Arial"/>
              </a:defRPr>
            </a:lvl8pPr>
            <a:lvl9pPr lvl="8">
              <a:spcBef>
                <a:spcPts val="0"/>
              </a:spcBef>
              <a:spcAft>
                <a:spcPts val="0"/>
              </a:spcAft>
              <a:buSzPts val="1600"/>
              <a:buNone/>
              <a:defRPr>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Only">
  <p:cSld name="TITLE_ONLY">
    <p:spTree>
      <p:nvGrpSpPr>
        <p:cNvPr id="65" name="Shape 65"/>
        <p:cNvGrpSpPr/>
        <p:nvPr/>
      </p:nvGrpSpPr>
      <p:grpSpPr>
        <a:xfrm>
          <a:off x="0" y="0"/>
          <a:ext cx="0" cy="0"/>
          <a:chOff x="0" y="0"/>
          <a:chExt cx="0" cy="0"/>
        </a:xfrm>
      </p:grpSpPr>
    </p:spTree>
  </p:cSld>
  <p:clrMapOvr>
    <a:masterClrMapping/>
  </p:clrMapOvr>
  <p:extLst>
    <p:ext uri="{DCECCB84-F9BA-43D5-87BE-67443E8EF086}">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52">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45">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25">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55">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Grey Bar">
  <p:cSld name="TITLE_ONLY_2">
    <p:spTree>
      <p:nvGrpSpPr>
        <p:cNvPr id="66" name="Shape 66"/>
        <p:cNvGrpSpPr/>
        <p:nvPr/>
      </p:nvGrpSpPr>
      <p:grpSpPr>
        <a:xfrm>
          <a:off x="0" y="0"/>
          <a:ext cx="0" cy="0"/>
          <a:chOff x="0" y="0"/>
          <a:chExt cx="0" cy="0"/>
        </a:xfrm>
      </p:grpSpPr>
      <p:sp>
        <p:nvSpPr>
          <p:cNvPr id="67" name="Google Shape;67;p17"/>
          <p:cNvSpPr/>
          <p:nvPr/>
        </p:nvSpPr>
        <p:spPr>
          <a:xfrm>
            <a:off x="0" y="0"/>
            <a:ext cx="3429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7"/>
          <p:cNvSpPr txBox="1"/>
          <p:nvPr>
            <p:ph type="title"/>
          </p:nvPr>
        </p:nvSpPr>
        <p:spPr>
          <a:xfrm>
            <a:off x="236202" y="441525"/>
            <a:ext cx="3202200" cy="38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69" name="Google Shape;69;p17"/>
          <p:cNvSpPr txBox="1"/>
          <p:nvPr>
            <p:ph idx="2" type="title"/>
          </p:nvPr>
        </p:nvSpPr>
        <p:spPr>
          <a:xfrm>
            <a:off x="248430" y="286929"/>
            <a:ext cx="2650500" cy="3252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Roboto Light"/>
              <a:buNone/>
              <a:defRPr sz="900">
                <a:latin typeface="Roboto Light"/>
                <a:ea typeface="Roboto Light"/>
                <a:cs typeface="Roboto Light"/>
                <a:sym typeface="Roboto Light"/>
              </a:defRPr>
            </a:lvl1pPr>
            <a:lvl2pPr lvl="1">
              <a:spcBef>
                <a:spcPts val="0"/>
              </a:spcBef>
              <a:spcAft>
                <a:spcPts val="0"/>
              </a:spcAft>
              <a:buSzPts val="900"/>
              <a:buFont typeface="Roboto Light"/>
              <a:buNone/>
              <a:defRPr sz="900">
                <a:latin typeface="Roboto Light"/>
                <a:ea typeface="Roboto Light"/>
                <a:cs typeface="Roboto Light"/>
                <a:sym typeface="Roboto Light"/>
              </a:defRPr>
            </a:lvl2pPr>
            <a:lvl3pPr lvl="2">
              <a:spcBef>
                <a:spcPts val="0"/>
              </a:spcBef>
              <a:spcAft>
                <a:spcPts val="0"/>
              </a:spcAft>
              <a:buSzPts val="900"/>
              <a:buFont typeface="Roboto Light"/>
              <a:buNone/>
              <a:defRPr sz="900">
                <a:latin typeface="Roboto Light"/>
                <a:ea typeface="Roboto Light"/>
                <a:cs typeface="Roboto Light"/>
                <a:sym typeface="Roboto Light"/>
              </a:defRPr>
            </a:lvl3pPr>
            <a:lvl4pPr lvl="3">
              <a:spcBef>
                <a:spcPts val="0"/>
              </a:spcBef>
              <a:spcAft>
                <a:spcPts val="0"/>
              </a:spcAft>
              <a:buSzPts val="900"/>
              <a:buFont typeface="Roboto Light"/>
              <a:buNone/>
              <a:defRPr sz="900">
                <a:latin typeface="Roboto Light"/>
                <a:ea typeface="Roboto Light"/>
                <a:cs typeface="Roboto Light"/>
                <a:sym typeface="Roboto Light"/>
              </a:defRPr>
            </a:lvl4pPr>
            <a:lvl5pPr lvl="4">
              <a:spcBef>
                <a:spcPts val="0"/>
              </a:spcBef>
              <a:spcAft>
                <a:spcPts val="0"/>
              </a:spcAft>
              <a:buSzPts val="900"/>
              <a:buFont typeface="Roboto Light"/>
              <a:buNone/>
              <a:defRPr sz="900">
                <a:latin typeface="Roboto Light"/>
                <a:ea typeface="Roboto Light"/>
                <a:cs typeface="Roboto Light"/>
                <a:sym typeface="Roboto Light"/>
              </a:defRPr>
            </a:lvl5pPr>
            <a:lvl6pPr lvl="5">
              <a:spcBef>
                <a:spcPts val="0"/>
              </a:spcBef>
              <a:spcAft>
                <a:spcPts val="0"/>
              </a:spcAft>
              <a:buSzPts val="900"/>
              <a:buFont typeface="Roboto Light"/>
              <a:buNone/>
              <a:defRPr sz="900">
                <a:latin typeface="Roboto Light"/>
                <a:ea typeface="Roboto Light"/>
                <a:cs typeface="Roboto Light"/>
                <a:sym typeface="Roboto Light"/>
              </a:defRPr>
            </a:lvl6pPr>
            <a:lvl7pPr lvl="6">
              <a:spcBef>
                <a:spcPts val="0"/>
              </a:spcBef>
              <a:spcAft>
                <a:spcPts val="0"/>
              </a:spcAft>
              <a:buSzPts val="900"/>
              <a:buFont typeface="Roboto Light"/>
              <a:buNone/>
              <a:defRPr sz="900">
                <a:latin typeface="Roboto Light"/>
                <a:ea typeface="Roboto Light"/>
                <a:cs typeface="Roboto Light"/>
                <a:sym typeface="Roboto Light"/>
              </a:defRPr>
            </a:lvl7pPr>
            <a:lvl8pPr lvl="7">
              <a:spcBef>
                <a:spcPts val="0"/>
              </a:spcBef>
              <a:spcAft>
                <a:spcPts val="0"/>
              </a:spcAft>
              <a:buSzPts val="900"/>
              <a:buFont typeface="Roboto Light"/>
              <a:buNone/>
              <a:defRPr sz="900">
                <a:latin typeface="Roboto Light"/>
                <a:ea typeface="Roboto Light"/>
                <a:cs typeface="Roboto Light"/>
                <a:sym typeface="Roboto Light"/>
              </a:defRPr>
            </a:lvl8pPr>
            <a:lvl9pPr lvl="8">
              <a:spcBef>
                <a:spcPts val="0"/>
              </a:spcBef>
              <a:spcAft>
                <a:spcPts val="0"/>
              </a:spcAft>
              <a:buSzPts val="900"/>
              <a:buFont typeface="Roboto Light"/>
              <a:buNone/>
              <a:defRPr sz="900">
                <a:latin typeface="Roboto Light"/>
                <a:ea typeface="Roboto Light"/>
                <a:cs typeface="Roboto Light"/>
                <a:sym typeface="Roboto Ligh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p:cSld name="TITLE_ONLY_2_1">
    <p:spTree>
      <p:nvGrpSpPr>
        <p:cNvPr id="70" name="Shape 7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p:cSld name="TITLE_ONLY_2_1_1">
    <p:spTree>
      <p:nvGrpSpPr>
        <p:cNvPr id="71" name="Shape 71"/>
        <p:cNvGrpSpPr/>
        <p:nvPr/>
      </p:nvGrpSpPr>
      <p:grpSpPr>
        <a:xfrm>
          <a:off x="0" y="0"/>
          <a:ext cx="0" cy="0"/>
          <a:chOff x="0" y="0"/>
          <a:chExt cx="0" cy="0"/>
        </a:xfrm>
      </p:grpSpPr>
      <p:sp>
        <p:nvSpPr>
          <p:cNvPr id="72" name="Google Shape;72;p19"/>
          <p:cNvSpPr/>
          <p:nvPr/>
        </p:nvSpPr>
        <p:spPr>
          <a:xfrm>
            <a:off x="1155500" y="1360000"/>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73" name="Google Shape;73;p19"/>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74" name="Google Shape;74;p19"/>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5" name="Google Shape;75;p19"/>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6" name="Google Shape;76;p19"/>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77" name="Google Shape;77;p19"/>
          <p:cNvCxnSpPr/>
          <p:nvPr/>
        </p:nvCxnSpPr>
        <p:spPr>
          <a:xfrm>
            <a:off x="3435851" y="1964675"/>
            <a:ext cx="0" cy="907200"/>
          </a:xfrm>
          <a:prstGeom prst="straightConnector1">
            <a:avLst/>
          </a:prstGeom>
          <a:noFill/>
          <a:ln cap="flat" cmpd="sng" w="9400">
            <a:solidFill>
              <a:srgbClr val="232324"/>
            </a:solidFill>
            <a:prstDash val="dot"/>
            <a:round/>
            <a:headEnd len="med" w="med" type="none"/>
            <a:tailEnd len="med" w="med" type="none"/>
          </a:ln>
        </p:spPr>
      </p:cxnSp>
      <p:sp>
        <p:nvSpPr>
          <p:cNvPr id="78" name="Google Shape;78;p19"/>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79" name="Google Shape;79;p19"/>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80" name="Google Shape;80;p19"/>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81" name="Google Shape;81;p19"/>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4">
  <p:cSld name="TITLE_ONLY_2_1_1_4">
    <p:spTree>
      <p:nvGrpSpPr>
        <p:cNvPr id="82" name="Shape 82"/>
        <p:cNvGrpSpPr/>
        <p:nvPr/>
      </p:nvGrpSpPr>
      <p:grpSpPr>
        <a:xfrm>
          <a:off x="0" y="0"/>
          <a:ext cx="0" cy="0"/>
          <a:chOff x="0" y="0"/>
          <a:chExt cx="0" cy="0"/>
        </a:xfrm>
      </p:grpSpPr>
      <p:sp>
        <p:nvSpPr>
          <p:cNvPr id="83" name="Google Shape;83;p20"/>
          <p:cNvSpPr/>
          <p:nvPr/>
        </p:nvSpPr>
        <p:spPr>
          <a:xfrm>
            <a:off x="2971130" y="1503475"/>
            <a:ext cx="5816094" cy="1829697"/>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84" name="Google Shape;84;p20"/>
          <p:cNvSpPr/>
          <p:nvPr/>
        </p:nvSpPr>
        <p:spPr>
          <a:xfrm>
            <a:off x="5608695" y="2136402"/>
            <a:ext cx="527100" cy="563400"/>
          </a:xfrm>
          <a:prstGeom prst="rect">
            <a:avLst/>
          </a:prstGeom>
          <a:solidFill>
            <a:srgbClr val="000000"/>
          </a:solidFill>
          <a:ln cap="flat" cmpd="sng" w="8125">
            <a:solidFill>
              <a:srgbClr val="000000"/>
            </a:solidFill>
            <a:prstDash val="solid"/>
            <a:round/>
            <a:headEnd len="sm" w="sm" type="none"/>
            <a:tailEnd len="sm" w="sm" type="none"/>
          </a:ln>
        </p:spPr>
        <p:txBody>
          <a:bodyPr anchorCtr="0" anchor="ctr" bIns="78000" lIns="78000" spcFirstLastPara="1" rIns="78000" wrap="square" tIns="78000">
            <a:noAutofit/>
          </a:bodyPr>
          <a:lstStyle/>
          <a:p>
            <a:pPr indent="0" lvl="0" marL="0" rtl="0" algn="ctr">
              <a:spcBef>
                <a:spcPts val="0"/>
              </a:spcBef>
              <a:spcAft>
                <a:spcPts val="0"/>
              </a:spcAft>
              <a:buNone/>
            </a:pPr>
            <a:r>
              <a:t/>
            </a:r>
            <a:endParaRPr b="1" sz="1194"/>
          </a:p>
        </p:txBody>
      </p:sp>
      <p:sp>
        <p:nvSpPr>
          <p:cNvPr id="85" name="Google Shape;85;p20"/>
          <p:cNvSpPr/>
          <p:nvPr/>
        </p:nvSpPr>
        <p:spPr>
          <a:xfrm>
            <a:off x="3033356" y="1611694"/>
            <a:ext cx="801835" cy="1613336"/>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86" name="Google Shape;86;p20"/>
          <p:cNvSpPr/>
          <p:nvPr/>
        </p:nvSpPr>
        <p:spPr>
          <a:xfrm>
            <a:off x="3888766" y="1789586"/>
            <a:ext cx="802242" cy="1257539"/>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87" name="Google Shape;87;p20"/>
          <p:cNvSpPr/>
          <p:nvPr/>
        </p:nvSpPr>
        <p:spPr>
          <a:xfrm>
            <a:off x="4744582" y="1967590"/>
            <a:ext cx="804991" cy="901518"/>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cxnSp>
        <p:nvCxnSpPr>
          <p:cNvPr id="88" name="Google Shape;88;p20"/>
          <p:cNvCxnSpPr/>
          <p:nvPr/>
        </p:nvCxnSpPr>
        <p:spPr>
          <a:xfrm>
            <a:off x="4942327" y="2026179"/>
            <a:ext cx="0" cy="784200"/>
          </a:xfrm>
          <a:prstGeom prst="straightConnector1">
            <a:avLst/>
          </a:prstGeom>
          <a:noFill/>
          <a:ln cap="flat" cmpd="sng" w="8125">
            <a:solidFill>
              <a:srgbClr val="232324"/>
            </a:solidFill>
            <a:prstDash val="dot"/>
            <a:round/>
            <a:headEnd len="med" w="med" type="none"/>
            <a:tailEnd len="med" w="med" type="none"/>
          </a:ln>
        </p:spPr>
      </p:cxnSp>
      <p:sp>
        <p:nvSpPr>
          <p:cNvPr id="89" name="Google Shape;89;p20"/>
          <p:cNvSpPr/>
          <p:nvPr/>
        </p:nvSpPr>
        <p:spPr>
          <a:xfrm>
            <a:off x="6194345" y="1967590"/>
            <a:ext cx="804991" cy="901518"/>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90" name="Google Shape;90;p20"/>
          <p:cNvSpPr/>
          <p:nvPr/>
        </p:nvSpPr>
        <p:spPr>
          <a:xfrm>
            <a:off x="7052911" y="1789586"/>
            <a:ext cx="802262" cy="1257539"/>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91" name="Google Shape;91;p20"/>
          <p:cNvSpPr/>
          <p:nvPr/>
        </p:nvSpPr>
        <p:spPr>
          <a:xfrm>
            <a:off x="7908747" y="1611694"/>
            <a:ext cx="801814" cy="1613336"/>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92" name="Google Shape;92;p20"/>
          <p:cNvSpPr/>
          <p:nvPr/>
        </p:nvSpPr>
        <p:spPr>
          <a:xfrm>
            <a:off x="2974802" y="1507347"/>
            <a:ext cx="5804046" cy="182203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6250">
            <a:solidFill>
              <a:srgbClr val="000000"/>
            </a:solidFill>
            <a:prstDash val="solid"/>
            <a:miter lim="103622"/>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93" name="Google Shape;93;p20"/>
          <p:cNvSpPr txBox="1"/>
          <p:nvPr/>
        </p:nvSpPr>
        <p:spPr>
          <a:xfrm>
            <a:off x="381075" y="295850"/>
            <a:ext cx="25872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latin typeface="Roboto Medium"/>
              <a:ea typeface="Roboto Medium"/>
              <a:cs typeface="Roboto Medium"/>
              <a:sym typeface="Roboto Medium"/>
            </a:endParaRPr>
          </a:p>
        </p:txBody>
      </p:sp>
      <p:sp>
        <p:nvSpPr>
          <p:cNvPr id="94" name="Google Shape;94;p20"/>
          <p:cNvSpPr txBox="1"/>
          <p:nvPr/>
        </p:nvSpPr>
        <p:spPr>
          <a:xfrm>
            <a:off x="381075" y="143700"/>
            <a:ext cx="25872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p:cSld name="TITLE_ONLY_2_1_1_3">
    <p:spTree>
      <p:nvGrpSpPr>
        <p:cNvPr id="95" name="Shape 95"/>
        <p:cNvGrpSpPr/>
        <p:nvPr/>
      </p:nvGrpSpPr>
      <p:grpSpPr>
        <a:xfrm>
          <a:off x="0" y="0"/>
          <a:ext cx="0" cy="0"/>
          <a:chOff x="0" y="0"/>
          <a:chExt cx="0" cy="0"/>
        </a:xfrm>
      </p:grpSpPr>
      <p:sp>
        <p:nvSpPr>
          <p:cNvPr id="96" name="Google Shape;96;p21"/>
          <p:cNvSpPr/>
          <p:nvPr/>
        </p:nvSpPr>
        <p:spPr>
          <a:xfrm>
            <a:off x="0" y="1016000"/>
            <a:ext cx="9144000" cy="384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 name="Google Shape;97;p21"/>
          <p:cNvSpPr/>
          <p:nvPr/>
        </p:nvSpPr>
        <p:spPr>
          <a:xfrm>
            <a:off x="676084" y="1742832"/>
            <a:ext cx="7691993" cy="2419840"/>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chemeClr val="lt2"/>
          </a:solidFill>
          <a:ln>
            <a:noFill/>
          </a:ln>
        </p:spPr>
      </p:sp>
      <p:sp>
        <p:nvSpPr>
          <p:cNvPr id="98" name="Google Shape;98;p21"/>
          <p:cNvSpPr/>
          <p:nvPr/>
        </p:nvSpPr>
        <p:spPr>
          <a:xfrm>
            <a:off x="4164459" y="2579917"/>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99" name="Google Shape;99;p21"/>
          <p:cNvSpPr/>
          <p:nvPr/>
        </p:nvSpPr>
        <p:spPr>
          <a:xfrm>
            <a:off x="758382" y="1885958"/>
            <a:ext cx="1060450" cy="2133422"/>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0" name="Google Shape;100;p21"/>
          <p:cNvSpPr/>
          <p:nvPr/>
        </p:nvSpPr>
        <p:spPr>
          <a:xfrm>
            <a:off x="7620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1" name="Google Shape;101;p21"/>
          <p:cNvSpPr/>
          <p:nvPr/>
        </p:nvSpPr>
        <p:spPr>
          <a:xfrm>
            <a:off x="1889724" y="2121231"/>
            <a:ext cx="1060988" cy="1662927"/>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2" name="Google Shape;102;p21"/>
          <p:cNvSpPr/>
          <p:nvPr/>
        </p:nvSpPr>
        <p:spPr>
          <a:xfrm>
            <a:off x="18918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 name="Google Shape;103;p21"/>
          <p:cNvSpPr/>
          <p:nvPr/>
        </p:nvSpPr>
        <p:spPr>
          <a:xfrm>
            <a:off x="3021605" y="2356652"/>
            <a:ext cx="1064624" cy="1192137"/>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4" name="Google Shape;104;p21"/>
          <p:cNvSpPr/>
          <p:nvPr/>
        </p:nvSpPr>
        <p:spPr>
          <a:xfrm>
            <a:off x="680939" y="1747954"/>
            <a:ext cx="7676019" cy="2409400"/>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chemeClr val="lt2"/>
          </a:solidFill>
          <a:ln cap="flat" cmpd="sng" w="21500">
            <a:solidFill>
              <a:srgbClr val="FFFFFF"/>
            </a:solidFill>
            <a:prstDash val="solid"/>
            <a:miter lim="103622"/>
            <a:headEnd len="sm" w="sm" type="none"/>
            <a:tailEnd len="sm" w="sm" type="none"/>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5" name="Google Shape;105;p21"/>
          <p:cNvSpPr/>
          <p:nvPr/>
        </p:nvSpPr>
        <p:spPr>
          <a:xfrm>
            <a:off x="30216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 name="Google Shape;106;p21"/>
          <p:cNvSpPr/>
          <p:nvPr/>
        </p:nvSpPr>
        <p:spPr>
          <a:xfrm>
            <a:off x="4939024" y="2356652"/>
            <a:ext cx="1064624" cy="1192137"/>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7" name="Google Shape;107;p21"/>
          <p:cNvSpPr/>
          <p:nvPr/>
        </p:nvSpPr>
        <p:spPr>
          <a:xfrm>
            <a:off x="49372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8" name="Google Shape;108;p21"/>
          <p:cNvSpPr/>
          <p:nvPr/>
        </p:nvSpPr>
        <p:spPr>
          <a:xfrm>
            <a:off x="6074541" y="2121231"/>
            <a:ext cx="1061015" cy="1662927"/>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09" name="Google Shape;109;p21"/>
          <p:cNvSpPr/>
          <p:nvPr/>
        </p:nvSpPr>
        <p:spPr>
          <a:xfrm>
            <a:off x="60715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0" name="Google Shape;110;p21"/>
          <p:cNvSpPr/>
          <p:nvPr/>
        </p:nvSpPr>
        <p:spPr>
          <a:xfrm>
            <a:off x="7206449" y="1885958"/>
            <a:ext cx="1060423" cy="2133422"/>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111" name="Google Shape;111;p21"/>
          <p:cNvSpPr/>
          <p:nvPr/>
        </p:nvSpPr>
        <p:spPr>
          <a:xfrm>
            <a:off x="72058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2" name="Google Shape;112;p21"/>
          <p:cNvSpPr txBox="1"/>
          <p:nvPr/>
        </p:nvSpPr>
        <p:spPr>
          <a:xfrm>
            <a:off x="759625"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Aware/Interested Accounts &amp; Leads (MQL)</a:t>
            </a:r>
            <a:endParaRPr b="1" i="1" sz="708">
              <a:solidFill>
                <a:schemeClr val="lt2"/>
              </a:solidFill>
              <a:latin typeface="Roboto"/>
              <a:ea typeface="Roboto"/>
              <a:cs typeface="Roboto"/>
              <a:sym typeface="Roboto"/>
            </a:endParaRPr>
          </a:p>
        </p:txBody>
      </p:sp>
      <p:sp>
        <p:nvSpPr>
          <p:cNvPr id="113" name="Google Shape;113;p21"/>
          <p:cNvSpPr txBox="1"/>
          <p:nvPr/>
        </p:nvSpPr>
        <p:spPr>
          <a:xfrm>
            <a:off x="188979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SQL - Meetings Set</a:t>
            </a:r>
            <a:endParaRPr b="1" i="1" sz="708">
              <a:solidFill>
                <a:schemeClr val="lt2"/>
              </a:solidFill>
              <a:latin typeface="Roboto"/>
              <a:ea typeface="Roboto"/>
              <a:cs typeface="Roboto"/>
              <a:sym typeface="Roboto"/>
            </a:endParaRPr>
          </a:p>
        </p:txBody>
      </p:sp>
      <p:sp>
        <p:nvSpPr>
          <p:cNvPr id="114" name="Google Shape;114;p21"/>
          <p:cNvSpPr txBox="1"/>
          <p:nvPr/>
        </p:nvSpPr>
        <p:spPr>
          <a:xfrm>
            <a:off x="30199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Opptys</a:t>
            </a:r>
            <a:endParaRPr b="1" i="1" sz="708">
              <a:solidFill>
                <a:schemeClr val="lt2"/>
              </a:solidFill>
              <a:latin typeface="Roboto"/>
              <a:ea typeface="Roboto"/>
              <a:cs typeface="Roboto"/>
              <a:sym typeface="Roboto"/>
            </a:endParaRPr>
          </a:p>
        </p:txBody>
      </p:sp>
      <p:sp>
        <p:nvSpPr>
          <p:cNvPr id="115" name="Google Shape;115;p21"/>
          <p:cNvSpPr txBox="1"/>
          <p:nvPr/>
        </p:nvSpPr>
        <p:spPr>
          <a:xfrm>
            <a:off x="4945500"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Live Customers</a:t>
            </a:r>
            <a:endParaRPr b="1" i="1" sz="708">
              <a:solidFill>
                <a:schemeClr val="lt2"/>
              </a:solidFill>
              <a:latin typeface="Roboto"/>
              <a:ea typeface="Roboto"/>
              <a:cs typeface="Roboto"/>
              <a:sym typeface="Roboto"/>
            </a:endParaRPr>
          </a:p>
        </p:txBody>
      </p:sp>
      <p:sp>
        <p:nvSpPr>
          <p:cNvPr id="116" name="Google Shape;116;p21"/>
          <p:cNvSpPr txBox="1"/>
          <p:nvPr/>
        </p:nvSpPr>
        <p:spPr>
          <a:xfrm>
            <a:off x="60756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Renewals</a:t>
            </a:r>
            <a:endParaRPr b="1" i="1" sz="708">
              <a:solidFill>
                <a:schemeClr val="lt2"/>
              </a:solidFill>
              <a:latin typeface="Roboto"/>
              <a:ea typeface="Roboto"/>
              <a:cs typeface="Roboto"/>
              <a:sym typeface="Roboto"/>
            </a:endParaRPr>
          </a:p>
        </p:txBody>
      </p:sp>
      <p:sp>
        <p:nvSpPr>
          <p:cNvPr id="117" name="Google Shape;117;p21"/>
          <p:cNvSpPr txBox="1"/>
          <p:nvPr/>
        </p:nvSpPr>
        <p:spPr>
          <a:xfrm>
            <a:off x="720584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Expansion Opptys</a:t>
            </a:r>
            <a:endParaRPr b="1" i="1" sz="708">
              <a:solidFill>
                <a:schemeClr val="lt2"/>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Grey Bar">
  <p:cSld name="TITLE_ONLY_2">
    <p:spTree>
      <p:nvGrpSpPr>
        <p:cNvPr id="9" name="Shape 9"/>
        <p:cNvGrpSpPr/>
        <p:nvPr/>
      </p:nvGrpSpPr>
      <p:grpSpPr>
        <a:xfrm>
          <a:off x="0" y="0"/>
          <a:ext cx="0" cy="0"/>
          <a:chOff x="0" y="0"/>
          <a:chExt cx="0" cy="0"/>
        </a:xfrm>
      </p:grpSpPr>
      <p:sp>
        <p:nvSpPr>
          <p:cNvPr id="10" name="Google Shape;10;p3"/>
          <p:cNvSpPr/>
          <p:nvPr/>
        </p:nvSpPr>
        <p:spPr>
          <a:xfrm>
            <a:off x="0" y="0"/>
            <a:ext cx="3429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
          <p:cNvSpPr txBox="1"/>
          <p:nvPr>
            <p:ph type="title"/>
          </p:nvPr>
        </p:nvSpPr>
        <p:spPr>
          <a:xfrm>
            <a:off x="236202" y="441525"/>
            <a:ext cx="3202200" cy="384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sz="1400">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2" name="Google Shape;12;p3"/>
          <p:cNvSpPr txBox="1"/>
          <p:nvPr>
            <p:ph idx="2" type="title"/>
          </p:nvPr>
        </p:nvSpPr>
        <p:spPr>
          <a:xfrm>
            <a:off x="248430" y="286929"/>
            <a:ext cx="2650500" cy="325200"/>
          </a:xfrm>
          <a:prstGeom prst="rect">
            <a:avLst/>
          </a:prstGeom>
        </p:spPr>
        <p:txBody>
          <a:bodyPr anchorCtr="0" anchor="t" bIns="91425" lIns="91425" spcFirstLastPara="1" rIns="91425" wrap="square" tIns="91425">
            <a:noAutofit/>
          </a:bodyPr>
          <a:lstStyle>
            <a:lvl1pPr lvl="0" rtl="0">
              <a:spcBef>
                <a:spcPts val="0"/>
              </a:spcBef>
              <a:spcAft>
                <a:spcPts val="0"/>
              </a:spcAft>
              <a:buSzPts val="900"/>
              <a:buFont typeface="Roboto Light"/>
              <a:buNone/>
              <a:defRPr sz="900">
                <a:latin typeface="Roboto Light"/>
                <a:ea typeface="Roboto Light"/>
                <a:cs typeface="Roboto Light"/>
                <a:sym typeface="Roboto Light"/>
              </a:defRPr>
            </a:lvl1pPr>
            <a:lvl2pPr lvl="1" rtl="0">
              <a:spcBef>
                <a:spcPts val="0"/>
              </a:spcBef>
              <a:spcAft>
                <a:spcPts val="0"/>
              </a:spcAft>
              <a:buSzPts val="900"/>
              <a:buFont typeface="Roboto Light"/>
              <a:buNone/>
              <a:defRPr sz="900">
                <a:latin typeface="Roboto Light"/>
                <a:ea typeface="Roboto Light"/>
                <a:cs typeface="Roboto Light"/>
                <a:sym typeface="Roboto Light"/>
              </a:defRPr>
            </a:lvl2pPr>
            <a:lvl3pPr lvl="2" rtl="0">
              <a:spcBef>
                <a:spcPts val="0"/>
              </a:spcBef>
              <a:spcAft>
                <a:spcPts val="0"/>
              </a:spcAft>
              <a:buSzPts val="900"/>
              <a:buFont typeface="Roboto Light"/>
              <a:buNone/>
              <a:defRPr sz="900">
                <a:latin typeface="Roboto Light"/>
                <a:ea typeface="Roboto Light"/>
                <a:cs typeface="Roboto Light"/>
                <a:sym typeface="Roboto Light"/>
              </a:defRPr>
            </a:lvl3pPr>
            <a:lvl4pPr lvl="3" rtl="0">
              <a:spcBef>
                <a:spcPts val="0"/>
              </a:spcBef>
              <a:spcAft>
                <a:spcPts val="0"/>
              </a:spcAft>
              <a:buSzPts val="900"/>
              <a:buFont typeface="Roboto Light"/>
              <a:buNone/>
              <a:defRPr sz="900">
                <a:latin typeface="Roboto Light"/>
                <a:ea typeface="Roboto Light"/>
                <a:cs typeface="Roboto Light"/>
                <a:sym typeface="Roboto Light"/>
              </a:defRPr>
            </a:lvl4pPr>
            <a:lvl5pPr lvl="4" rtl="0">
              <a:spcBef>
                <a:spcPts val="0"/>
              </a:spcBef>
              <a:spcAft>
                <a:spcPts val="0"/>
              </a:spcAft>
              <a:buSzPts val="900"/>
              <a:buFont typeface="Roboto Light"/>
              <a:buNone/>
              <a:defRPr sz="900">
                <a:latin typeface="Roboto Light"/>
                <a:ea typeface="Roboto Light"/>
                <a:cs typeface="Roboto Light"/>
                <a:sym typeface="Roboto Light"/>
              </a:defRPr>
            </a:lvl5pPr>
            <a:lvl6pPr lvl="5" rtl="0">
              <a:spcBef>
                <a:spcPts val="0"/>
              </a:spcBef>
              <a:spcAft>
                <a:spcPts val="0"/>
              </a:spcAft>
              <a:buSzPts val="900"/>
              <a:buFont typeface="Roboto Light"/>
              <a:buNone/>
              <a:defRPr sz="900">
                <a:latin typeface="Roboto Light"/>
                <a:ea typeface="Roboto Light"/>
                <a:cs typeface="Roboto Light"/>
                <a:sym typeface="Roboto Light"/>
              </a:defRPr>
            </a:lvl6pPr>
            <a:lvl7pPr lvl="6" rtl="0">
              <a:spcBef>
                <a:spcPts val="0"/>
              </a:spcBef>
              <a:spcAft>
                <a:spcPts val="0"/>
              </a:spcAft>
              <a:buSzPts val="900"/>
              <a:buFont typeface="Roboto Light"/>
              <a:buNone/>
              <a:defRPr sz="900">
                <a:latin typeface="Roboto Light"/>
                <a:ea typeface="Roboto Light"/>
                <a:cs typeface="Roboto Light"/>
                <a:sym typeface="Roboto Light"/>
              </a:defRPr>
            </a:lvl7pPr>
            <a:lvl8pPr lvl="7" rtl="0">
              <a:spcBef>
                <a:spcPts val="0"/>
              </a:spcBef>
              <a:spcAft>
                <a:spcPts val="0"/>
              </a:spcAft>
              <a:buSzPts val="900"/>
              <a:buFont typeface="Roboto Light"/>
              <a:buNone/>
              <a:defRPr sz="900">
                <a:latin typeface="Roboto Light"/>
                <a:ea typeface="Roboto Light"/>
                <a:cs typeface="Roboto Light"/>
                <a:sym typeface="Roboto Light"/>
              </a:defRPr>
            </a:lvl8pPr>
            <a:lvl9pPr lvl="8" rtl="0">
              <a:spcBef>
                <a:spcPts val="0"/>
              </a:spcBef>
              <a:spcAft>
                <a:spcPts val="0"/>
              </a:spcAft>
              <a:buSzPts val="900"/>
              <a:buFont typeface="Roboto Light"/>
              <a:buNone/>
              <a:defRPr sz="900">
                <a:latin typeface="Roboto Light"/>
                <a:ea typeface="Roboto Light"/>
                <a:cs typeface="Roboto Light"/>
                <a:sym typeface="Roboto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p:cSld name="TITLE_ONLY_2_1_1_3_1">
    <p:spTree>
      <p:nvGrpSpPr>
        <p:cNvPr id="118" name="Shape 118"/>
        <p:cNvGrpSpPr/>
        <p:nvPr/>
      </p:nvGrpSpPr>
      <p:grpSpPr>
        <a:xfrm>
          <a:off x="0" y="0"/>
          <a:ext cx="0" cy="0"/>
          <a:chOff x="0" y="0"/>
          <a:chExt cx="0" cy="0"/>
        </a:xfrm>
      </p:grpSpPr>
      <p:sp>
        <p:nvSpPr>
          <p:cNvPr id="119" name="Google Shape;119;p22"/>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20" name="Google Shape;120;p22"/>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1" name="Google Shape;121;p22"/>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2" name="Google Shape;122;p22"/>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3" name="Google Shape;123;p22"/>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4" name="Google Shape;124;p22"/>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5" name="Google Shape;125;p22"/>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26" name="Google Shape;126;p22"/>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127" name="Google Shape;127;p22"/>
          <p:cNvSpPr/>
          <p:nvPr/>
        </p:nvSpPr>
        <p:spPr>
          <a:xfrm>
            <a:off x="841175" y="2222550"/>
            <a:ext cx="10353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8" name="Google Shape;128;p22"/>
          <p:cNvSpPr/>
          <p:nvPr/>
        </p:nvSpPr>
        <p:spPr>
          <a:xfrm>
            <a:off x="1945475"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2"/>
          <p:cNvSpPr/>
          <p:nvPr/>
        </p:nvSpPr>
        <p:spPr>
          <a:xfrm>
            <a:off x="3052500" y="2222550"/>
            <a:ext cx="1040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0" name="Google Shape;130;p22"/>
          <p:cNvSpPr/>
          <p:nvPr/>
        </p:nvSpPr>
        <p:spPr>
          <a:xfrm>
            <a:off x="4928000" y="2222550"/>
            <a:ext cx="10401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1" name="Google Shape;131;p22"/>
          <p:cNvSpPr/>
          <p:nvPr/>
        </p:nvSpPr>
        <p:spPr>
          <a:xfrm>
            <a:off x="60376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2" name="Google Shape;132;p22"/>
          <p:cNvSpPr/>
          <p:nvPr/>
        </p:nvSpPr>
        <p:spPr>
          <a:xfrm>
            <a:off x="71437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p:cSld name="TITLE_ONLY_2_1_1_3_1_1">
    <p:spTree>
      <p:nvGrpSpPr>
        <p:cNvPr id="133" name="Shape 133"/>
        <p:cNvGrpSpPr/>
        <p:nvPr/>
      </p:nvGrpSpPr>
      <p:grpSpPr>
        <a:xfrm>
          <a:off x="0" y="0"/>
          <a:ext cx="0" cy="0"/>
          <a:chOff x="0" y="0"/>
          <a:chExt cx="0" cy="0"/>
        </a:xfrm>
      </p:grpSpPr>
      <p:sp>
        <p:nvSpPr>
          <p:cNvPr id="134" name="Google Shape;134;p23"/>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35" name="Google Shape;135;p23"/>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36" name="Google Shape;136;p23"/>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37" name="Google Shape;137;p23"/>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38" name="Google Shape;138;p23"/>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39" name="Google Shape;139;p23"/>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0" name="Google Shape;140;p23"/>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1" name="Google Shape;141;p23"/>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1">
  <p:cSld name="TITLE_ONLY_2_1_1_3_1_1_1">
    <p:spTree>
      <p:nvGrpSpPr>
        <p:cNvPr id="142" name="Shape 142"/>
        <p:cNvGrpSpPr/>
        <p:nvPr/>
      </p:nvGrpSpPr>
      <p:grpSpPr>
        <a:xfrm>
          <a:off x="0" y="0"/>
          <a:ext cx="0" cy="0"/>
          <a:chOff x="0" y="0"/>
          <a:chExt cx="0" cy="0"/>
        </a:xfrm>
      </p:grpSpPr>
      <p:sp>
        <p:nvSpPr>
          <p:cNvPr id="143" name="Google Shape;143;p24"/>
          <p:cNvSpPr/>
          <p:nvPr/>
        </p:nvSpPr>
        <p:spPr>
          <a:xfrm>
            <a:off x="759625" y="3953744"/>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44" name="Google Shape;144;p24"/>
          <p:cNvSpPr/>
          <p:nvPr/>
        </p:nvSpPr>
        <p:spPr>
          <a:xfrm>
            <a:off x="840081" y="4093666"/>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5" name="Google Shape;145;p24"/>
          <p:cNvSpPr/>
          <p:nvPr/>
        </p:nvSpPr>
        <p:spPr>
          <a:xfrm>
            <a:off x="1946093" y="4323670"/>
            <a:ext cx="1037349" cy="1625878"/>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6" name="Google Shape;146;p24"/>
          <p:cNvSpPr/>
          <p:nvPr/>
        </p:nvSpPr>
        <p:spPr>
          <a:xfrm>
            <a:off x="3052631" y="4553820"/>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7" name="Google Shape;147;p24"/>
          <p:cNvSpPr/>
          <p:nvPr/>
        </p:nvSpPr>
        <p:spPr>
          <a:xfrm>
            <a:off x="4927120" y="4553820"/>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8" name="Google Shape;148;p24"/>
          <p:cNvSpPr/>
          <p:nvPr/>
        </p:nvSpPr>
        <p:spPr>
          <a:xfrm>
            <a:off x="6037213" y="4323670"/>
            <a:ext cx="1037376" cy="1625878"/>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49" name="Google Shape;149;p24"/>
          <p:cNvSpPr/>
          <p:nvPr/>
        </p:nvSpPr>
        <p:spPr>
          <a:xfrm>
            <a:off x="7143778" y="4093666"/>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150" name="Google Shape;150;p24"/>
          <p:cNvSpPr/>
          <p:nvPr/>
        </p:nvSpPr>
        <p:spPr>
          <a:xfrm>
            <a:off x="4164459" y="4763826"/>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p:cSld name="TITLE_ONLY_2_1_1_2">
    <p:spTree>
      <p:nvGrpSpPr>
        <p:cNvPr id="151" name="Shape 151"/>
        <p:cNvGrpSpPr/>
        <p:nvPr/>
      </p:nvGrpSpPr>
      <p:grpSpPr>
        <a:xfrm>
          <a:off x="0" y="0"/>
          <a:ext cx="0" cy="0"/>
          <a:chOff x="0" y="0"/>
          <a:chExt cx="0" cy="0"/>
        </a:xfrm>
      </p:grpSpPr>
      <p:sp>
        <p:nvSpPr>
          <p:cNvPr id="152" name="Google Shape;152;p25"/>
          <p:cNvSpPr/>
          <p:nvPr/>
        </p:nvSpPr>
        <p:spPr>
          <a:xfrm>
            <a:off x="0" y="2444675"/>
            <a:ext cx="9144000" cy="2698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25"/>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54" name="Google Shape;154;p25"/>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155" name="Google Shape;155;p25"/>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56" name="Google Shape;156;p25"/>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57" name="Google Shape;157;p25"/>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58" name="Google Shape;158;p25"/>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59" name="Google Shape;159;p25"/>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0" name="Google Shape;160;p25"/>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1" name="Google Shape;161;p25"/>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2">
  <p:cSld name="TITLE_ONLY_2_1_1_2_2">
    <p:spTree>
      <p:nvGrpSpPr>
        <p:cNvPr id="162" name="Shape 162"/>
        <p:cNvGrpSpPr/>
        <p:nvPr/>
      </p:nvGrpSpPr>
      <p:grpSpPr>
        <a:xfrm>
          <a:off x="0" y="0"/>
          <a:ext cx="0" cy="0"/>
          <a:chOff x="0" y="0"/>
          <a:chExt cx="0" cy="0"/>
        </a:xfrm>
      </p:grpSpPr>
      <p:sp>
        <p:nvSpPr>
          <p:cNvPr id="163" name="Google Shape;163;p26"/>
          <p:cNvSpPr/>
          <p:nvPr/>
        </p:nvSpPr>
        <p:spPr>
          <a:xfrm>
            <a:off x="0" y="1745550"/>
            <a:ext cx="9144000" cy="3397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4" name="Google Shape;164;p26"/>
          <p:cNvSpPr/>
          <p:nvPr/>
        </p:nvSpPr>
        <p:spPr>
          <a:xfrm>
            <a:off x="1155500" y="6553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65" name="Google Shape;165;p26"/>
          <p:cNvSpPr/>
          <p:nvPr/>
        </p:nvSpPr>
        <p:spPr>
          <a:xfrm>
            <a:off x="4206729" y="14063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166" name="Google Shape;166;p26"/>
          <p:cNvSpPr/>
          <p:nvPr/>
        </p:nvSpPr>
        <p:spPr>
          <a:xfrm>
            <a:off x="1227485" y="7993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7" name="Google Shape;167;p26"/>
          <p:cNvSpPr/>
          <p:nvPr/>
        </p:nvSpPr>
        <p:spPr>
          <a:xfrm>
            <a:off x="2217053" y="10051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8" name="Google Shape;168;p26"/>
          <p:cNvSpPr/>
          <p:nvPr/>
        </p:nvSpPr>
        <p:spPr>
          <a:xfrm>
            <a:off x="3207092" y="12110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69" name="Google Shape;169;p26"/>
          <p:cNvSpPr/>
          <p:nvPr/>
        </p:nvSpPr>
        <p:spPr>
          <a:xfrm>
            <a:off x="4884230" y="12110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0" name="Google Shape;170;p26"/>
          <p:cNvSpPr/>
          <p:nvPr/>
        </p:nvSpPr>
        <p:spPr>
          <a:xfrm>
            <a:off x="5877449" y="10051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1" name="Google Shape;171;p26"/>
          <p:cNvSpPr/>
          <p:nvPr/>
        </p:nvSpPr>
        <p:spPr>
          <a:xfrm>
            <a:off x="6867512" y="7993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2" name="Google Shape;172;p26"/>
          <p:cNvSpPr/>
          <p:nvPr/>
        </p:nvSpPr>
        <p:spPr>
          <a:xfrm>
            <a:off x="1159747" y="6786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2 1">
  <p:cSld name="TITLE_ONLY_2_1_1_2_2_1">
    <p:spTree>
      <p:nvGrpSpPr>
        <p:cNvPr id="173" name="Shape 173"/>
        <p:cNvGrpSpPr/>
        <p:nvPr/>
      </p:nvGrpSpPr>
      <p:grpSpPr>
        <a:xfrm>
          <a:off x="0" y="0"/>
          <a:ext cx="0" cy="0"/>
          <a:chOff x="0" y="0"/>
          <a:chExt cx="0" cy="0"/>
        </a:xfrm>
      </p:grpSpPr>
      <p:sp>
        <p:nvSpPr>
          <p:cNvPr id="174" name="Google Shape;174;p27"/>
          <p:cNvSpPr/>
          <p:nvPr/>
        </p:nvSpPr>
        <p:spPr>
          <a:xfrm>
            <a:off x="0" y="1745550"/>
            <a:ext cx="9144000" cy="3397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5" name="Google Shape;175;p27"/>
          <p:cNvSpPr/>
          <p:nvPr/>
        </p:nvSpPr>
        <p:spPr>
          <a:xfrm>
            <a:off x="1155500" y="6553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76" name="Google Shape;176;p27"/>
          <p:cNvSpPr/>
          <p:nvPr/>
        </p:nvSpPr>
        <p:spPr>
          <a:xfrm>
            <a:off x="4206729" y="14063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177" name="Google Shape;177;p27"/>
          <p:cNvSpPr/>
          <p:nvPr/>
        </p:nvSpPr>
        <p:spPr>
          <a:xfrm>
            <a:off x="1227485" y="7993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8" name="Google Shape;178;p27"/>
          <p:cNvSpPr/>
          <p:nvPr/>
        </p:nvSpPr>
        <p:spPr>
          <a:xfrm>
            <a:off x="2217053" y="10051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79" name="Google Shape;179;p27"/>
          <p:cNvSpPr/>
          <p:nvPr/>
        </p:nvSpPr>
        <p:spPr>
          <a:xfrm>
            <a:off x="3207092" y="12110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80" name="Google Shape;180;p27"/>
          <p:cNvSpPr/>
          <p:nvPr/>
        </p:nvSpPr>
        <p:spPr>
          <a:xfrm>
            <a:off x="4884230" y="12110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81" name="Google Shape;181;p27"/>
          <p:cNvSpPr/>
          <p:nvPr/>
        </p:nvSpPr>
        <p:spPr>
          <a:xfrm>
            <a:off x="5877449" y="10051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82" name="Google Shape;182;p27"/>
          <p:cNvSpPr/>
          <p:nvPr/>
        </p:nvSpPr>
        <p:spPr>
          <a:xfrm>
            <a:off x="6867512" y="7993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83" name="Google Shape;183;p27"/>
          <p:cNvSpPr/>
          <p:nvPr/>
        </p:nvSpPr>
        <p:spPr>
          <a:xfrm>
            <a:off x="1159747" y="6786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184" name="Google Shape;184;p27"/>
          <p:cNvCxnSpPr/>
          <p:nvPr/>
        </p:nvCxnSpPr>
        <p:spPr>
          <a:xfrm>
            <a:off x="-2350" y="3562021"/>
            <a:ext cx="9144000" cy="0"/>
          </a:xfrm>
          <a:prstGeom prst="straightConnector1">
            <a:avLst/>
          </a:prstGeom>
          <a:noFill/>
          <a:ln cap="flat" cmpd="sng" w="9525">
            <a:solidFill>
              <a:srgbClr val="232324"/>
            </a:solidFill>
            <a:prstDash val="dot"/>
            <a:round/>
            <a:headEnd len="med" w="med" type="none"/>
            <a:tailEnd len="med" w="med" type="none"/>
          </a:ln>
        </p:spPr>
      </p:cxnSp>
      <p:cxnSp>
        <p:nvCxnSpPr>
          <p:cNvPr id="185" name="Google Shape;185;p27"/>
          <p:cNvCxnSpPr/>
          <p:nvPr/>
        </p:nvCxnSpPr>
        <p:spPr>
          <a:xfrm>
            <a:off x="-2350" y="4317502"/>
            <a:ext cx="9144000" cy="0"/>
          </a:xfrm>
          <a:prstGeom prst="straightConnector1">
            <a:avLst/>
          </a:prstGeom>
          <a:noFill/>
          <a:ln cap="flat" cmpd="sng" w="9525">
            <a:solidFill>
              <a:srgbClr val="232324"/>
            </a:solidFill>
            <a:prstDash val="dot"/>
            <a:round/>
            <a:headEnd len="med" w="med" type="none"/>
            <a:tailEnd len="med" w="med" type="none"/>
          </a:ln>
        </p:spPr>
      </p:cxnSp>
      <p:cxnSp>
        <p:nvCxnSpPr>
          <p:cNvPr id="186" name="Google Shape;186;p27"/>
          <p:cNvCxnSpPr/>
          <p:nvPr/>
        </p:nvCxnSpPr>
        <p:spPr>
          <a:xfrm rot="10800000">
            <a:off x="1154150" y="2795400"/>
            <a:ext cx="0" cy="2348100"/>
          </a:xfrm>
          <a:prstGeom prst="straightConnector1">
            <a:avLst/>
          </a:prstGeom>
          <a:noFill/>
          <a:ln cap="flat" cmpd="sng" w="9525">
            <a:solidFill>
              <a:srgbClr val="232324"/>
            </a:solidFill>
            <a:prstDash val="dot"/>
            <a:round/>
            <a:headEnd len="med" w="med" type="none"/>
            <a:tailEnd len="med" w="med" type="none"/>
          </a:ln>
        </p:spPr>
      </p:cxnSp>
      <p:cxnSp>
        <p:nvCxnSpPr>
          <p:cNvPr id="187" name="Google Shape;187;p27"/>
          <p:cNvCxnSpPr/>
          <p:nvPr/>
        </p:nvCxnSpPr>
        <p:spPr>
          <a:xfrm rot="10800000">
            <a:off x="2190200" y="2565600"/>
            <a:ext cx="0" cy="2577900"/>
          </a:xfrm>
          <a:prstGeom prst="straightConnector1">
            <a:avLst/>
          </a:prstGeom>
          <a:noFill/>
          <a:ln cap="flat" cmpd="sng" w="9525">
            <a:solidFill>
              <a:srgbClr val="232324"/>
            </a:solidFill>
            <a:prstDash val="dot"/>
            <a:round/>
            <a:headEnd len="med" w="med" type="none"/>
            <a:tailEnd len="med" w="med" type="none"/>
          </a:ln>
        </p:spPr>
      </p:cxnSp>
      <p:cxnSp>
        <p:nvCxnSpPr>
          <p:cNvPr id="188" name="Google Shape;188;p27"/>
          <p:cNvCxnSpPr/>
          <p:nvPr/>
        </p:nvCxnSpPr>
        <p:spPr>
          <a:xfrm rot="10800000">
            <a:off x="3163665" y="2366700"/>
            <a:ext cx="0" cy="2776800"/>
          </a:xfrm>
          <a:prstGeom prst="straightConnector1">
            <a:avLst/>
          </a:prstGeom>
          <a:noFill/>
          <a:ln cap="flat" cmpd="sng" w="9525">
            <a:solidFill>
              <a:srgbClr val="232324"/>
            </a:solidFill>
            <a:prstDash val="dot"/>
            <a:round/>
            <a:headEnd len="med" w="med" type="none"/>
            <a:tailEnd len="med" w="med" type="none"/>
          </a:ln>
        </p:spPr>
      </p:cxnSp>
      <p:cxnSp>
        <p:nvCxnSpPr>
          <p:cNvPr id="189" name="Google Shape;189;p27"/>
          <p:cNvCxnSpPr/>
          <p:nvPr/>
        </p:nvCxnSpPr>
        <p:spPr>
          <a:xfrm rot="10800000">
            <a:off x="4155628" y="2136900"/>
            <a:ext cx="0" cy="3006600"/>
          </a:xfrm>
          <a:prstGeom prst="straightConnector1">
            <a:avLst/>
          </a:prstGeom>
          <a:noFill/>
          <a:ln cap="flat" cmpd="sng" w="9525">
            <a:solidFill>
              <a:srgbClr val="232324"/>
            </a:solidFill>
            <a:prstDash val="dot"/>
            <a:round/>
            <a:headEnd len="med" w="med" type="none"/>
            <a:tailEnd len="med" w="med" type="none"/>
          </a:ln>
        </p:spPr>
      </p:cxnSp>
      <p:cxnSp>
        <p:nvCxnSpPr>
          <p:cNvPr id="190" name="Google Shape;190;p27"/>
          <p:cNvCxnSpPr/>
          <p:nvPr/>
        </p:nvCxnSpPr>
        <p:spPr>
          <a:xfrm rot="10800000">
            <a:off x="4848803" y="2136900"/>
            <a:ext cx="0" cy="3006600"/>
          </a:xfrm>
          <a:prstGeom prst="straightConnector1">
            <a:avLst/>
          </a:prstGeom>
          <a:noFill/>
          <a:ln cap="flat" cmpd="sng" w="9525">
            <a:solidFill>
              <a:srgbClr val="232324"/>
            </a:solidFill>
            <a:prstDash val="dot"/>
            <a:round/>
            <a:headEnd len="med" w="med" type="none"/>
            <a:tailEnd len="med" w="med" type="none"/>
          </a:ln>
        </p:spPr>
      </p:cxnSp>
      <p:cxnSp>
        <p:nvCxnSpPr>
          <p:cNvPr id="191" name="Google Shape;191;p27"/>
          <p:cNvCxnSpPr/>
          <p:nvPr/>
        </p:nvCxnSpPr>
        <p:spPr>
          <a:xfrm rot="10800000">
            <a:off x="5849015" y="2366700"/>
            <a:ext cx="0" cy="2776800"/>
          </a:xfrm>
          <a:prstGeom prst="straightConnector1">
            <a:avLst/>
          </a:prstGeom>
          <a:noFill/>
          <a:ln cap="flat" cmpd="sng" w="9525">
            <a:solidFill>
              <a:srgbClr val="232324"/>
            </a:solidFill>
            <a:prstDash val="dot"/>
            <a:round/>
            <a:headEnd len="med" w="med" type="none"/>
            <a:tailEnd len="med" w="med" type="none"/>
          </a:ln>
        </p:spPr>
      </p:cxnSp>
      <p:cxnSp>
        <p:nvCxnSpPr>
          <p:cNvPr id="192" name="Google Shape;192;p27"/>
          <p:cNvCxnSpPr/>
          <p:nvPr/>
        </p:nvCxnSpPr>
        <p:spPr>
          <a:xfrm rot="10800000">
            <a:off x="6834650" y="2571900"/>
            <a:ext cx="0" cy="2571600"/>
          </a:xfrm>
          <a:prstGeom prst="straightConnector1">
            <a:avLst/>
          </a:prstGeom>
          <a:noFill/>
          <a:ln cap="flat" cmpd="sng" w="9525">
            <a:solidFill>
              <a:srgbClr val="232324"/>
            </a:solidFill>
            <a:prstDash val="dot"/>
            <a:round/>
            <a:headEnd len="med" w="med" type="none"/>
            <a:tailEnd len="med" w="med" type="none"/>
          </a:ln>
        </p:spPr>
      </p:cxnSp>
      <p:cxnSp>
        <p:nvCxnSpPr>
          <p:cNvPr id="193" name="Google Shape;193;p27"/>
          <p:cNvCxnSpPr/>
          <p:nvPr/>
        </p:nvCxnSpPr>
        <p:spPr>
          <a:xfrm rot="10800000">
            <a:off x="7874475" y="2776800"/>
            <a:ext cx="0" cy="2366700"/>
          </a:xfrm>
          <a:prstGeom prst="straightConnector1">
            <a:avLst/>
          </a:prstGeom>
          <a:noFill/>
          <a:ln cap="flat" cmpd="sng" w="9525">
            <a:solidFill>
              <a:srgbClr val="232324"/>
            </a:solidFill>
            <a:prstDash val="dot"/>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1">
  <p:cSld name="TITLE_ONLY_2_1_1_2_1">
    <p:spTree>
      <p:nvGrpSpPr>
        <p:cNvPr id="194" name="Shape 194"/>
        <p:cNvGrpSpPr/>
        <p:nvPr/>
      </p:nvGrpSpPr>
      <p:grpSpPr>
        <a:xfrm>
          <a:off x="0" y="0"/>
          <a:ext cx="0" cy="0"/>
          <a:chOff x="0" y="0"/>
          <a:chExt cx="0" cy="0"/>
        </a:xfrm>
      </p:grpSpPr>
      <p:sp>
        <p:nvSpPr>
          <p:cNvPr id="195" name="Google Shape;195;p28"/>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196" name="Google Shape;196;p28"/>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197" name="Google Shape;197;p28"/>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98" name="Google Shape;198;p28"/>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199" name="Google Shape;199;p28"/>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00" name="Google Shape;200;p28"/>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01" name="Google Shape;201;p28"/>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02" name="Google Shape;202;p28"/>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03" name="Google Shape;203;p28"/>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1">
  <p:cSld name="TITLE_ONLY_2_1_1_1">
    <p:spTree>
      <p:nvGrpSpPr>
        <p:cNvPr id="204" name="Shape 204"/>
        <p:cNvGrpSpPr/>
        <p:nvPr/>
      </p:nvGrpSpPr>
      <p:grpSpPr>
        <a:xfrm>
          <a:off x="0" y="0"/>
          <a:ext cx="0" cy="0"/>
          <a:chOff x="0" y="0"/>
          <a:chExt cx="0" cy="0"/>
        </a:xfrm>
      </p:grpSpPr>
      <p:sp>
        <p:nvSpPr>
          <p:cNvPr id="205" name="Google Shape;205;p29"/>
          <p:cNvSpPr/>
          <p:nvPr/>
        </p:nvSpPr>
        <p:spPr>
          <a:xfrm>
            <a:off x="2070509"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206" name="Google Shape;206;p29"/>
          <p:cNvSpPr/>
          <p:nvPr/>
        </p:nvSpPr>
        <p:spPr>
          <a:xfrm>
            <a:off x="4074312"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207" name="Google Shape;207;p29"/>
          <p:cNvSpPr/>
          <p:nvPr/>
        </p:nvSpPr>
        <p:spPr>
          <a:xfrm>
            <a:off x="6078124"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pic>
        <p:nvPicPr>
          <p:cNvPr id="208" name="Google Shape;208;p29" title="Vector.png"/>
          <p:cNvPicPr preferRelativeResize="0"/>
          <p:nvPr/>
        </p:nvPicPr>
        <p:blipFill>
          <a:blip r:embed="rId2">
            <a:alphaModFix amt="55000"/>
          </a:blip>
          <a:stretch>
            <a:fillRect/>
          </a:stretch>
        </p:blipFill>
        <p:spPr>
          <a:xfrm>
            <a:off x="1180243" y="1823298"/>
            <a:ext cx="6747618" cy="2087679"/>
          </a:xfrm>
          <a:prstGeom prst="rect">
            <a:avLst/>
          </a:prstGeom>
          <a:noFill/>
          <a:ln>
            <a:noFill/>
          </a:ln>
        </p:spPr>
      </p:pic>
      <p:sp>
        <p:nvSpPr>
          <p:cNvPr id="209" name="Google Shape;209;p29"/>
          <p:cNvSpPr txBox="1"/>
          <p:nvPr/>
        </p:nvSpPr>
        <p:spPr>
          <a:xfrm>
            <a:off x="5209051" y="1244347"/>
            <a:ext cx="6744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ONBOARD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Live</a:t>
            </a:r>
            <a:endParaRPr b="1" sz="1049">
              <a:solidFill>
                <a:schemeClr val="dk1"/>
              </a:solidFill>
              <a:latin typeface="Barlow"/>
              <a:ea typeface="Barlow"/>
              <a:cs typeface="Barlow"/>
              <a:sym typeface="Barlow"/>
            </a:endParaRPr>
          </a:p>
        </p:txBody>
      </p:sp>
      <p:sp>
        <p:nvSpPr>
          <p:cNvPr id="210" name="Google Shape;210;p29"/>
          <p:cNvSpPr txBox="1"/>
          <p:nvPr/>
        </p:nvSpPr>
        <p:spPr>
          <a:xfrm>
            <a:off x="1165511" y="1184743"/>
            <a:ext cx="8034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LEADGEN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Prospects</a:t>
            </a:r>
            <a:endParaRPr b="1" sz="1049">
              <a:solidFill>
                <a:schemeClr val="dk1"/>
              </a:solidFill>
              <a:latin typeface="Barlow"/>
              <a:ea typeface="Barlow"/>
              <a:cs typeface="Barlow"/>
              <a:sym typeface="Barlow"/>
            </a:endParaRPr>
          </a:p>
        </p:txBody>
      </p:sp>
      <p:sp>
        <p:nvSpPr>
          <p:cNvPr id="211" name="Google Shape;211;p29"/>
          <p:cNvSpPr txBox="1"/>
          <p:nvPr/>
        </p:nvSpPr>
        <p:spPr>
          <a:xfrm>
            <a:off x="3045272" y="1184735"/>
            <a:ext cx="10299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SELLING</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Opportunities</a:t>
            </a:r>
            <a:endParaRPr b="1" sz="1049">
              <a:solidFill>
                <a:schemeClr val="dk1"/>
              </a:solidFill>
              <a:latin typeface="Barlow"/>
              <a:ea typeface="Barlow"/>
              <a:cs typeface="Barlow"/>
              <a:sym typeface="Barlow"/>
            </a:endParaRPr>
          </a:p>
        </p:txBody>
      </p:sp>
      <p:sp>
        <p:nvSpPr>
          <p:cNvPr id="212" name="Google Shape;212;p29"/>
          <p:cNvSpPr txBox="1"/>
          <p:nvPr/>
        </p:nvSpPr>
        <p:spPr>
          <a:xfrm>
            <a:off x="2102842" y="1184733"/>
            <a:ext cx="9552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LEADDEV</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Leads</a:t>
            </a:r>
            <a:endParaRPr b="1" sz="1049">
              <a:solidFill>
                <a:schemeClr val="dk1"/>
              </a:solidFill>
              <a:latin typeface="Barlow"/>
              <a:ea typeface="Barlow"/>
              <a:cs typeface="Barlow"/>
              <a:sym typeface="Barlow"/>
            </a:endParaRPr>
          </a:p>
        </p:txBody>
      </p:sp>
      <p:sp>
        <p:nvSpPr>
          <p:cNvPr id="213" name="Google Shape;213;p29"/>
          <p:cNvSpPr txBox="1"/>
          <p:nvPr/>
        </p:nvSpPr>
        <p:spPr>
          <a:xfrm>
            <a:off x="4262844" y="1244345"/>
            <a:ext cx="5988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ACTIVATE</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Wins</a:t>
            </a:r>
            <a:endParaRPr b="1" sz="1049">
              <a:solidFill>
                <a:schemeClr val="dk1"/>
              </a:solidFill>
              <a:latin typeface="Barlow"/>
              <a:ea typeface="Barlow"/>
              <a:cs typeface="Barlow"/>
              <a:sym typeface="Barlow"/>
            </a:endParaRPr>
          </a:p>
        </p:txBody>
      </p:sp>
      <p:sp>
        <p:nvSpPr>
          <p:cNvPr id="214" name="Google Shape;214;p29"/>
          <p:cNvSpPr txBox="1"/>
          <p:nvPr/>
        </p:nvSpPr>
        <p:spPr>
          <a:xfrm>
            <a:off x="7110630" y="1244347"/>
            <a:ext cx="8757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EXPAND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Growth</a:t>
            </a:r>
            <a:endParaRPr b="1" sz="1049">
              <a:solidFill>
                <a:schemeClr val="dk1"/>
              </a:solidFill>
              <a:latin typeface="Barlow"/>
              <a:ea typeface="Barlow"/>
              <a:cs typeface="Barlow"/>
              <a:sym typeface="Barlow"/>
            </a:endParaRPr>
          </a:p>
        </p:txBody>
      </p:sp>
      <p:sp>
        <p:nvSpPr>
          <p:cNvPr id="215" name="Google Shape;215;p29"/>
          <p:cNvSpPr txBox="1"/>
          <p:nvPr/>
        </p:nvSpPr>
        <p:spPr>
          <a:xfrm>
            <a:off x="6078119" y="1244347"/>
            <a:ext cx="9315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RETAIN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Customers</a:t>
            </a:r>
            <a:endParaRPr b="1" sz="1049">
              <a:solidFill>
                <a:schemeClr val="dk1"/>
              </a:solidFill>
              <a:latin typeface="Barlow"/>
              <a:ea typeface="Barlow"/>
              <a:cs typeface="Barlow"/>
              <a:sym typeface="Barlow"/>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CUSTOM_21">
    <p:bg>
      <p:bgPr>
        <a:solidFill>
          <a:schemeClr val="lt1"/>
        </a:solidFill>
      </p:bgPr>
    </p:bg>
    <p:spTree>
      <p:nvGrpSpPr>
        <p:cNvPr id="216" name="Shape 216"/>
        <p:cNvGrpSpPr/>
        <p:nvPr/>
      </p:nvGrpSpPr>
      <p:grpSpPr>
        <a:xfrm>
          <a:off x="0" y="0"/>
          <a:ext cx="0" cy="0"/>
          <a:chOff x="0" y="0"/>
          <a:chExt cx="0" cy="0"/>
        </a:xfrm>
      </p:grpSpPr>
      <p:sp>
        <p:nvSpPr>
          <p:cNvPr id="217" name="Google Shape;217;p30"/>
          <p:cNvSpPr/>
          <p:nvPr/>
        </p:nvSpPr>
        <p:spPr>
          <a:xfrm>
            <a:off x="0" y="4782875"/>
            <a:ext cx="9144000" cy="36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2_1">
    <p:bg>
      <p:bgPr>
        <a:solidFill>
          <a:schemeClr val="lt2"/>
        </a:solidFill>
      </p:bgPr>
    </p:bg>
    <p:spTree>
      <p:nvGrpSpPr>
        <p:cNvPr id="218" name="Shape 218"/>
        <p:cNvGrpSpPr/>
        <p:nvPr/>
      </p:nvGrpSpPr>
      <p:grpSpPr>
        <a:xfrm>
          <a:off x="0" y="0"/>
          <a:ext cx="0" cy="0"/>
          <a:chOff x="0" y="0"/>
          <a:chExt cx="0" cy="0"/>
        </a:xfrm>
      </p:grpSpPr>
      <p:sp>
        <p:nvSpPr>
          <p:cNvPr id="219" name="Google Shape;219;p31"/>
          <p:cNvSpPr txBox="1"/>
          <p:nvPr>
            <p:ph idx="1" type="subTitle"/>
          </p:nvPr>
        </p:nvSpPr>
        <p:spPr>
          <a:xfrm>
            <a:off x="772583" y="4050291"/>
            <a:ext cx="4391700" cy="654600"/>
          </a:xfrm>
          <a:prstGeom prst="rect">
            <a:avLst/>
          </a:prstGeom>
        </p:spPr>
        <p:txBody>
          <a:bodyPr anchorCtr="0" anchor="t" bIns="91425" lIns="91425" spcFirstLastPara="1" rIns="91425" wrap="square" tIns="91425">
            <a:normAutofit/>
          </a:bodyPr>
          <a:lstStyle>
            <a:lvl1pPr lvl="0">
              <a:spcBef>
                <a:spcPts val="0"/>
              </a:spcBef>
              <a:spcAft>
                <a:spcPts val="0"/>
              </a:spcAft>
              <a:buSzPts val="1200"/>
              <a:buNone/>
              <a:defRPr i="1" sz="1200"/>
            </a:lvl1pPr>
            <a:lvl2pPr lvl="1">
              <a:spcBef>
                <a:spcPts val="0"/>
              </a:spcBef>
              <a:spcAft>
                <a:spcPts val="0"/>
              </a:spcAft>
              <a:buSzPts val="1200"/>
              <a:buNone/>
              <a:defRPr i="1" sz="1200"/>
            </a:lvl2pPr>
            <a:lvl3pPr lvl="2">
              <a:spcBef>
                <a:spcPts val="0"/>
              </a:spcBef>
              <a:spcAft>
                <a:spcPts val="0"/>
              </a:spcAft>
              <a:buSzPts val="1200"/>
              <a:buNone/>
              <a:defRPr i="1" sz="1200"/>
            </a:lvl3pPr>
            <a:lvl4pPr lvl="3">
              <a:spcBef>
                <a:spcPts val="0"/>
              </a:spcBef>
              <a:spcAft>
                <a:spcPts val="0"/>
              </a:spcAft>
              <a:buSzPts val="1200"/>
              <a:buNone/>
              <a:defRPr i="1" sz="1200"/>
            </a:lvl4pPr>
            <a:lvl5pPr lvl="4">
              <a:spcBef>
                <a:spcPts val="0"/>
              </a:spcBef>
              <a:spcAft>
                <a:spcPts val="0"/>
              </a:spcAft>
              <a:buSzPts val="1200"/>
              <a:buNone/>
              <a:defRPr i="1" sz="1200"/>
            </a:lvl5pPr>
            <a:lvl6pPr lvl="5">
              <a:spcBef>
                <a:spcPts val="0"/>
              </a:spcBef>
              <a:spcAft>
                <a:spcPts val="0"/>
              </a:spcAft>
              <a:buSzPts val="1200"/>
              <a:buNone/>
              <a:defRPr i="1" sz="1200"/>
            </a:lvl6pPr>
            <a:lvl7pPr lvl="6">
              <a:spcBef>
                <a:spcPts val="0"/>
              </a:spcBef>
              <a:spcAft>
                <a:spcPts val="0"/>
              </a:spcAft>
              <a:buSzPts val="1200"/>
              <a:buNone/>
              <a:defRPr i="1" sz="1200"/>
            </a:lvl7pPr>
            <a:lvl8pPr lvl="7">
              <a:spcBef>
                <a:spcPts val="0"/>
              </a:spcBef>
              <a:spcAft>
                <a:spcPts val="0"/>
              </a:spcAft>
              <a:buSzPts val="1200"/>
              <a:buNone/>
              <a:defRPr i="1" sz="1200"/>
            </a:lvl8pPr>
            <a:lvl9pPr lvl="8">
              <a:spcBef>
                <a:spcPts val="0"/>
              </a:spcBef>
              <a:spcAft>
                <a:spcPts val="0"/>
              </a:spcAft>
              <a:buSzPts val="1200"/>
              <a:buNone/>
              <a:defRPr i="1" sz="1200"/>
            </a:lvl9pPr>
          </a:lstStyle>
          <a:p/>
        </p:txBody>
      </p:sp>
      <p:sp>
        <p:nvSpPr>
          <p:cNvPr id="220" name="Google Shape;220;p31"/>
          <p:cNvSpPr txBox="1"/>
          <p:nvPr>
            <p:ph type="title"/>
          </p:nvPr>
        </p:nvSpPr>
        <p:spPr>
          <a:xfrm>
            <a:off x="772583" y="1479725"/>
            <a:ext cx="6307800" cy="2323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5200"/>
              <a:buFont typeface="Roboto"/>
              <a:buNone/>
              <a:defRPr b="1" i="1" sz="52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9pPr>
          </a:lstStyle>
          <a:p/>
        </p:txBody>
      </p:sp>
      <p:sp>
        <p:nvSpPr>
          <p:cNvPr id="221" name="Google Shape;221;p31"/>
          <p:cNvSpPr txBox="1"/>
          <p:nvPr/>
        </p:nvSpPr>
        <p:spPr>
          <a:xfrm>
            <a:off x="772575" y="939825"/>
            <a:ext cx="5856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1"/>
                </a:solidFill>
                <a:latin typeface="Roboto Medium"/>
                <a:ea typeface="Roboto Medium"/>
                <a:cs typeface="Roboto Medium"/>
                <a:sym typeface="Roboto Medium"/>
              </a:rPr>
              <a:t>W I N N I N G   B Y   D E S I G N</a:t>
            </a:r>
            <a:endParaRPr sz="1200">
              <a:solidFill>
                <a:srgbClr val="FFFFFF"/>
              </a:solidFill>
              <a:latin typeface="Roboto Light"/>
              <a:ea typeface="Roboto Light"/>
              <a:cs typeface="Roboto Light"/>
              <a:sym typeface="Roboto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p:cSld name="TITLE_ONLY_2_1">
    <p:spTree>
      <p:nvGrpSpPr>
        <p:cNvPr id="13" name="Shape 13"/>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CUSTOM_14_1_1_1_1_1">
    <p:bg>
      <p:bgPr>
        <a:solidFill>
          <a:schemeClr val="lt1"/>
        </a:solidFill>
      </p:bgPr>
    </p:bg>
    <p:spTree>
      <p:nvGrpSpPr>
        <p:cNvPr id="222" name="Shape 222"/>
        <p:cNvGrpSpPr/>
        <p:nvPr/>
      </p:nvGrpSpPr>
      <p:grpSpPr>
        <a:xfrm>
          <a:off x="0" y="0"/>
          <a:ext cx="0" cy="0"/>
          <a:chOff x="0" y="0"/>
          <a:chExt cx="0" cy="0"/>
        </a:xfrm>
      </p:grpSpPr>
      <p:sp>
        <p:nvSpPr>
          <p:cNvPr id="223" name="Google Shape;223;p32"/>
          <p:cNvSpPr txBox="1"/>
          <p:nvPr/>
        </p:nvSpPr>
        <p:spPr>
          <a:xfrm>
            <a:off x="5126725" y="1814127"/>
            <a:ext cx="485100" cy="1417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01</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02</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03</a:t>
            </a:r>
            <a:endParaRPr sz="1600">
              <a:solidFill>
                <a:schemeClr val="dk1"/>
              </a:solidFill>
              <a:latin typeface="Roboto Medium"/>
              <a:ea typeface="Roboto Medium"/>
              <a:cs typeface="Roboto Medium"/>
              <a:sym typeface="Roboto Medium"/>
            </a:endParaRPr>
          </a:p>
        </p:txBody>
      </p:sp>
      <p:sp>
        <p:nvSpPr>
          <p:cNvPr id="224" name="Google Shape;224;p32"/>
          <p:cNvSpPr txBox="1"/>
          <p:nvPr/>
        </p:nvSpPr>
        <p:spPr>
          <a:xfrm>
            <a:off x="5580774" y="1814125"/>
            <a:ext cx="2194500" cy="2449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Introduction</a:t>
            </a:r>
            <a:endParaRPr sz="1600">
              <a:solidFill>
                <a:schemeClr val="dk1"/>
              </a:solidFill>
              <a:latin typeface="Roboto Light"/>
              <a:ea typeface="Roboto Light"/>
              <a:cs typeface="Roboto Light"/>
              <a:sym typeface="Roboto Light"/>
            </a:endParaRPr>
          </a:p>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About WbD</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600">
                <a:solidFill>
                  <a:schemeClr val="dk1"/>
                </a:solidFill>
                <a:latin typeface="Roboto Light"/>
                <a:ea typeface="Roboto Light"/>
                <a:cs typeface="Roboto Light"/>
                <a:sym typeface="Roboto Light"/>
              </a:rPr>
              <a:t>Design Aspects</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Logo </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Color</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Typography</a:t>
            </a:r>
            <a:endParaRPr sz="12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None/>
            </a:pPr>
            <a:r>
              <a:rPr lang="en" sz="1200">
                <a:solidFill>
                  <a:schemeClr val="dk1"/>
                </a:solidFill>
                <a:latin typeface="Roboto Light"/>
                <a:ea typeface="Roboto Light"/>
                <a:cs typeface="Roboto Light"/>
                <a:sym typeface="Roboto Light"/>
              </a:rPr>
              <a:t>Graphic Elements</a:t>
            </a:r>
            <a:endParaRPr sz="800">
              <a:solidFill>
                <a:schemeClr val="dk1"/>
              </a:solidFill>
              <a:latin typeface="Roboto Light"/>
              <a:ea typeface="Roboto Light"/>
              <a:cs typeface="Roboto Light"/>
              <a:sym typeface="Roboto Light"/>
            </a:endParaRPr>
          </a:p>
        </p:txBody>
      </p:sp>
      <p:sp>
        <p:nvSpPr>
          <p:cNvPr id="225" name="Google Shape;225;p32"/>
          <p:cNvSpPr txBox="1"/>
          <p:nvPr/>
        </p:nvSpPr>
        <p:spPr>
          <a:xfrm>
            <a:off x="5102775" y="799350"/>
            <a:ext cx="2078100" cy="724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3600">
                <a:solidFill>
                  <a:schemeClr val="dk1"/>
                </a:solidFill>
                <a:latin typeface="Roboto Medium"/>
                <a:ea typeface="Roboto Medium"/>
                <a:cs typeface="Roboto Medium"/>
                <a:sym typeface="Roboto Medium"/>
              </a:rPr>
              <a:t>I N D E X</a:t>
            </a:r>
            <a:endParaRPr sz="3600">
              <a:solidFill>
                <a:schemeClr val="dk1"/>
              </a:solidFill>
              <a:latin typeface="Roboto Medium"/>
              <a:ea typeface="Roboto Medium"/>
              <a:cs typeface="Roboto Medium"/>
              <a:sym typeface="Roboto Medium"/>
            </a:endParaRPr>
          </a:p>
        </p:txBody>
      </p:sp>
      <p:cxnSp>
        <p:nvCxnSpPr>
          <p:cNvPr id="226" name="Google Shape;226;p32"/>
          <p:cNvCxnSpPr/>
          <p:nvPr/>
        </p:nvCxnSpPr>
        <p:spPr>
          <a:xfrm>
            <a:off x="5126727" y="1669138"/>
            <a:ext cx="2736300" cy="0"/>
          </a:xfrm>
          <a:prstGeom prst="straightConnector1">
            <a:avLst/>
          </a:prstGeom>
          <a:noFill/>
          <a:ln cap="flat" cmpd="sng" w="9525">
            <a:solidFill>
              <a:schemeClr val="dk1"/>
            </a:solidFill>
            <a:prstDash val="dot"/>
            <a:round/>
            <a:headEnd len="med" w="med" type="none"/>
            <a:tailEnd len="med" w="med" type="none"/>
          </a:ln>
        </p:spPr>
      </p:cxnSp>
      <p:sp>
        <p:nvSpPr>
          <p:cNvPr id="227" name="Google Shape;227;p32"/>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a:buNone/>
              <a:defRPr>
                <a:solidFill>
                  <a:srgbClr val="CCCCCC"/>
                </a:solidFill>
                <a:latin typeface="Roboto Light"/>
                <a:ea typeface="Roboto Light"/>
                <a:cs typeface="Roboto Light"/>
                <a:sym typeface="Roboto Light"/>
              </a:defRPr>
            </a:lvl1pPr>
            <a:lvl2pPr lvl="1">
              <a:buNone/>
              <a:defRPr>
                <a:solidFill>
                  <a:srgbClr val="CCCCCC"/>
                </a:solidFill>
                <a:latin typeface="Roboto Light"/>
                <a:ea typeface="Roboto Light"/>
                <a:cs typeface="Roboto Light"/>
                <a:sym typeface="Roboto Light"/>
              </a:defRPr>
            </a:lvl2pPr>
            <a:lvl3pPr lvl="2">
              <a:buNone/>
              <a:defRPr>
                <a:solidFill>
                  <a:srgbClr val="CCCCCC"/>
                </a:solidFill>
                <a:latin typeface="Roboto Light"/>
                <a:ea typeface="Roboto Light"/>
                <a:cs typeface="Roboto Light"/>
                <a:sym typeface="Roboto Light"/>
              </a:defRPr>
            </a:lvl3pPr>
            <a:lvl4pPr lvl="3">
              <a:buNone/>
              <a:defRPr>
                <a:solidFill>
                  <a:srgbClr val="CCCCCC"/>
                </a:solidFill>
                <a:latin typeface="Roboto Light"/>
                <a:ea typeface="Roboto Light"/>
                <a:cs typeface="Roboto Light"/>
                <a:sym typeface="Roboto Light"/>
              </a:defRPr>
            </a:lvl4pPr>
            <a:lvl5pPr lvl="4">
              <a:buNone/>
              <a:defRPr>
                <a:solidFill>
                  <a:srgbClr val="CCCCCC"/>
                </a:solidFill>
                <a:latin typeface="Roboto Light"/>
                <a:ea typeface="Roboto Light"/>
                <a:cs typeface="Roboto Light"/>
                <a:sym typeface="Roboto Light"/>
              </a:defRPr>
            </a:lvl5pPr>
            <a:lvl6pPr lvl="5">
              <a:buNone/>
              <a:defRPr>
                <a:solidFill>
                  <a:srgbClr val="CCCCCC"/>
                </a:solidFill>
                <a:latin typeface="Roboto Light"/>
                <a:ea typeface="Roboto Light"/>
                <a:cs typeface="Roboto Light"/>
                <a:sym typeface="Roboto Light"/>
              </a:defRPr>
            </a:lvl6pPr>
            <a:lvl7pPr lvl="6">
              <a:buNone/>
              <a:defRPr>
                <a:solidFill>
                  <a:srgbClr val="CCCCCC"/>
                </a:solidFill>
                <a:latin typeface="Roboto Light"/>
                <a:ea typeface="Roboto Light"/>
                <a:cs typeface="Roboto Light"/>
                <a:sym typeface="Roboto Light"/>
              </a:defRPr>
            </a:lvl7pPr>
            <a:lvl8pPr lvl="7">
              <a:buNone/>
              <a:defRPr>
                <a:solidFill>
                  <a:srgbClr val="CCCCCC"/>
                </a:solidFill>
                <a:latin typeface="Roboto Light"/>
                <a:ea typeface="Roboto Light"/>
                <a:cs typeface="Roboto Light"/>
                <a:sym typeface="Roboto Light"/>
              </a:defRPr>
            </a:lvl8pPr>
            <a:lvl9pPr lvl="8">
              <a:buNone/>
              <a:defRPr>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4223">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8" name="Shape 228"/>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229" name="Shape 229"/>
        <p:cNvGrpSpPr/>
        <p:nvPr/>
      </p:nvGrpSpPr>
      <p:grpSpPr>
        <a:xfrm>
          <a:off x="0" y="0"/>
          <a:ext cx="0" cy="0"/>
          <a:chOff x="0" y="0"/>
          <a:chExt cx="0" cy="0"/>
        </a:xfrm>
      </p:grpSpPr>
      <p:sp>
        <p:nvSpPr>
          <p:cNvPr id="230" name="Google Shape;230;p34"/>
          <p:cNvSpPr/>
          <p:nvPr/>
        </p:nvSpPr>
        <p:spPr>
          <a:xfrm>
            <a:off x="272570" y="1080515"/>
            <a:ext cx="1352536" cy="2721043"/>
          </a:xfrm>
          <a:custGeom>
            <a:rect b="b" l="l" r="r" t="t"/>
            <a:pathLst>
              <a:path extrusionOk="0" h="79221" w="39378">
                <a:moveTo>
                  <a:pt x="1" y="79220"/>
                </a:moveTo>
                <a:lnTo>
                  <a:pt x="39377" y="70941"/>
                </a:lnTo>
                <a:lnTo>
                  <a:pt x="39377" y="8280"/>
                </a:lnTo>
                <a:lnTo>
                  <a:pt x="1" y="1"/>
                </a:lnTo>
                <a:lnTo>
                  <a:pt x="1" y="7922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1" name="Google Shape;231;p34"/>
          <p:cNvSpPr/>
          <p:nvPr/>
        </p:nvSpPr>
        <p:spPr>
          <a:xfrm>
            <a:off x="1715513" y="1380588"/>
            <a:ext cx="1353223" cy="2120958"/>
          </a:xfrm>
          <a:custGeom>
            <a:rect b="b" l="l" r="r" t="t"/>
            <a:pathLst>
              <a:path extrusionOk="0" h="61750" w="39398">
                <a:moveTo>
                  <a:pt x="0" y="61749"/>
                </a:moveTo>
                <a:lnTo>
                  <a:pt x="39398" y="53470"/>
                </a:lnTo>
                <a:lnTo>
                  <a:pt x="39398" y="8280"/>
                </a:lnTo>
                <a:lnTo>
                  <a:pt x="0" y="0"/>
                </a:lnTo>
                <a:lnTo>
                  <a:pt x="0" y="61749"/>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2" name="Google Shape;232;p34"/>
          <p:cNvSpPr/>
          <p:nvPr/>
        </p:nvSpPr>
        <p:spPr>
          <a:xfrm>
            <a:off x="3159142" y="1680850"/>
            <a:ext cx="1357860" cy="1520495"/>
          </a:xfrm>
          <a:custGeom>
            <a:rect b="b" l="l" r="r" t="t"/>
            <a:pathLst>
              <a:path extrusionOk="0" h="44268" w="39533">
                <a:moveTo>
                  <a:pt x="1" y="44268"/>
                </a:moveTo>
                <a:lnTo>
                  <a:pt x="39533" y="35957"/>
                </a:lnTo>
                <a:lnTo>
                  <a:pt x="39533" y="8290"/>
                </a:lnTo>
                <a:lnTo>
                  <a:pt x="1" y="0"/>
                </a:lnTo>
                <a:lnTo>
                  <a:pt x="1" y="44268"/>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3" name="Google Shape;233;p34"/>
          <p:cNvSpPr/>
          <p:nvPr/>
        </p:nvSpPr>
        <p:spPr>
          <a:xfrm>
            <a:off x="4634904" y="1680850"/>
            <a:ext cx="1357860" cy="1520495"/>
          </a:xfrm>
          <a:custGeom>
            <a:rect b="b" l="l" r="r" t="t"/>
            <a:pathLst>
              <a:path extrusionOk="0" h="44268" w="39533">
                <a:moveTo>
                  <a:pt x="39533" y="0"/>
                </a:moveTo>
                <a:lnTo>
                  <a:pt x="1" y="8300"/>
                </a:lnTo>
                <a:lnTo>
                  <a:pt x="1" y="35967"/>
                </a:lnTo>
                <a:lnTo>
                  <a:pt x="39533" y="44268"/>
                </a:lnTo>
                <a:lnTo>
                  <a:pt x="39533"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4" name="Google Shape;234;p34"/>
          <p:cNvSpPr/>
          <p:nvPr/>
        </p:nvSpPr>
        <p:spPr>
          <a:xfrm>
            <a:off x="6083171" y="1380588"/>
            <a:ext cx="1353257" cy="2120958"/>
          </a:xfrm>
          <a:custGeom>
            <a:rect b="b" l="l" r="r" t="t"/>
            <a:pathLst>
              <a:path extrusionOk="0" h="61750" w="39399">
                <a:moveTo>
                  <a:pt x="39398" y="0"/>
                </a:moveTo>
                <a:lnTo>
                  <a:pt x="1" y="8280"/>
                </a:lnTo>
                <a:lnTo>
                  <a:pt x="1" y="53470"/>
                </a:lnTo>
                <a:lnTo>
                  <a:pt x="39398" y="61749"/>
                </a:lnTo>
                <a:lnTo>
                  <a:pt x="39398"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5" name="Google Shape;235;p34"/>
          <p:cNvSpPr/>
          <p:nvPr/>
        </p:nvSpPr>
        <p:spPr>
          <a:xfrm>
            <a:off x="7526835" y="1080515"/>
            <a:ext cx="1352502" cy="2721043"/>
          </a:xfrm>
          <a:custGeom>
            <a:rect b="b" l="l" r="r" t="t"/>
            <a:pathLst>
              <a:path extrusionOk="0" h="79221" w="39377">
                <a:moveTo>
                  <a:pt x="39377" y="1"/>
                </a:moveTo>
                <a:lnTo>
                  <a:pt x="0" y="8280"/>
                </a:lnTo>
                <a:lnTo>
                  <a:pt x="0" y="70951"/>
                </a:lnTo>
                <a:lnTo>
                  <a:pt x="39377" y="79220"/>
                </a:lnTo>
                <a:lnTo>
                  <a:pt x="39377" y="1"/>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236" name="Google Shape;236;p34"/>
          <p:cNvSpPr txBox="1"/>
          <p:nvPr/>
        </p:nvSpPr>
        <p:spPr>
          <a:xfrm>
            <a:off x="4885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Awareness</a:t>
            </a:r>
            <a:endParaRPr b="1" sz="1000">
              <a:solidFill>
                <a:schemeClr val="dk1"/>
              </a:solidFill>
              <a:latin typeface="Roboto"/>
              <a:ea typeface="Roboto"/>
              <a:cs typeface="Roboto"/>
              <a:sym typeface="Roboto"/>
            </a:endParaRPr>
          </a:p>
        </p:txBody>
      </p:sp>
      <p:sp>
        <p:nvSpPr>
          <p:cNvPr id="237" name="Google Shape;237;p34"/>
          <p:cNvSpPr txBox="1"/>
          <p:nvPr/>
        </p:nvSpPr>
        <p:spPr>
          <a:xfrm>
            <a:off x="19318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Education</a:t>
            </a:r>
            <a:endParaRPr b="1" sz="1000">
              <a:solidFill>
                <a:schemeClr val="dk1"/>
              </a:solidFill>
              <a:latin typeface="Roboto"/>
              <a:ea typeface="Roboto"/>
              <a:cs typeface="Roboto"/>
              <a:sym typeface="Roboto"/>
            </a:endParaRPr>
          </a:p>
        </p:txBody>
      </p:sp>
      <p:sp>
        <p:nvSpPr>
          <p:cNvPr id="238" name="Google Shape;238;p34"/>
          <p:cNvSpPr txBox="1"/>
          <p:nvPr/>
        </p:nvSpPr>
        <p:spPr>
          <a:xfrm>
            <a:off x="33750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Selection</a:t>
            </a:r>
            <a:endParaRPr b="1" sz="1000">
              <a:solidFill>
                <a:schemeClr val="dk1"/>
              </a:solidFill>
              <a:latin typeface="Roboto"/>
              <a:ea typeface="Roboto"/>
              <a:cs typeface="Roboto"/>
              <a:sym typeface="Roboto"/>
            </a:endParaRPr>
          </a:p>
        </p:txBody>
      </p:sp>
      <p:sp>
        <p:nvSpPr>
          <p:cNvPr id="239" name="Google Shape;239;p34"/>
          <p:cNvSpPr txBox="1"/>
          <p:nvPr/>
        </p:nvSpPr>
        <p:spPr>
          <a:xfrm>
            <a:off x="48535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Onboarding</a:t>
            </a:r>
            <a:endParaRPr b="1" sz="1000">
              <a:solidFill>
                <a:schemeClr val="dk1"/>
              </a:solidFill>
              <a:latin typeface="Roboto"/>
              <a:ea typeface="Roboto"/>
              <a:cs typeface="Roboto"/>
              <a:sym typeface="Roboto"/>
            </a:endParaRPr>
          </a:p>
        </p:txBody>
      </p:sp>
      <p:sp>
        <p:nvSpPr>
          <p:cNvPr id="240" name="Google Shape;240;p34"/>
          <p:cNvSpPr txBox="1"/>
          <p:nvPr/>
        </p:nvSpPr>
        <p:spPr>
          <a:xfrm>
            <a:off x="63319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Retention</a:t>
            </a:r>
            <a:endParaRPr b="1" sz="1000">
              <a:solidFill>
                <a:schemeClr val="dk1"/>
              </a:solidFill>
              <a:latin typeface="Roboto"/>
              <a:ea typeface="Roboto"/>
              <a:cs typeface="Roboto"/>
              <a:sym typeface="Roboto"/>
            </a:endParaRPr>
          </a:p>
        </p:txBody>
      </p:sp>
      <p:sp>
        <p:nvSpPr>
          <p:cNvPr id="241" name="Google Shape;241;p34"/>
          <p:cNvSpPr txBox="1"/>
          <p:nvPr/>
        </p:nvSpPr>
        <p:spPr>
          <a:xfrm>
            <a:off x="77427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Expansion</a:t>
            </a:r>
            <a:endParaRPr b="1" sz="1000">
              <a:solidFill>
                <a:schemeClr val="dk1"/>
              </a:solidFill>
              <a:latin typeface="Roboto"/>
              <a:ea typeface="Roboto"/>
              <a:cs typeface="Roboto"/>
              <a:sym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TITLE_2">
    <p:spTree>
      <p:nvGrpSpPr>
        <p:cNvPr id="242" name="Shape 242"/>
        <p:cNvGrpSpPr/>
        <p:nvPr/>
      </p:nvGrpSpPr>
      <p:grpSpPr>
        <a:xfrm>
          <a:off x="0" y="0"/>
          <a:ext cx="0" cy="0"/>
          <a:chOff x="0" y="0"/>
          <a:chExt cx="0" cy="0"/>
        </a:xfrm>
      </p:grpSpPr>
      <p:sp>
        <p:nvSpPr>
          <p:cNvPr id="243" name="Google Shape;243;p35"/>
          <p:cNvSpPr txBox="1"/>
          <p:nvPr>
            <p:ph idx="12" type="sldNum"/>
          </p:nvPr>
        </p:nvSpPr>
        <p:spPr>
          <a:xfrm>
            <a:off x="7928088" y="4933408"/>
            <a:ext cx="548700" cy="107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44" name="Google Shape;244;p35"/>
          <p:cNvSpPr/>
          <p:nvPr/>
        </p:nvSpPr>
        <p:spPr>
          <a:xfrm>
            <a:off x="460676" y="4859911"/>
            <a:ext cx="8242500" cy="24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Empty) 1">
  <p:cSld name="TITLE_AND_BODY_1_2_1">
    <p:spTree>
      <p:nvGrpSpPr>
        <p:cNvPr id="245" name="Shape 245"/>
        <p:cNvGrpSpPr/>
        <p:nvPr/>
      </p:nvGrpSpPr>
      <p:grpSpPr>
        <a:xfrm>
          <a:off x="0" y="0"/>
          <a:ext cx="0" cy="0"/>
          <a:chOff x="0" y="0"/>
          <a:chExt cx="0" cy="0"/>
        </a:xfrm>
      </p:grpSpPr>
      <p:sp>
        <p:nvSpPr>
          <p:cNvPr id="246" name="Google Shape;246;p36"/>
          <p:cNvSpPr/>
          <p:nvPr/>
        </p:nvSpPr>
        <p:spPr>
          <a:xfrm flipH="1" rot="10800000">
            <a:off x="0" y="-75"/>
            <a:ext cx="2724000" cy="368400"/>
          </a:xfrm>
          <a:prstGeom prst="round1Rect">
            <a:avLst>
              <a:gd fmla="val 50000" name="adj"/>
            </a:avLst>
          </a:prstGeom>
          <a:solidFill>
            <a:srgbClr val="BFD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1">
  <p:cSld name="TITLE_ONLY_2_25">
    <p:spTree>
      <p:nvGrpSpPr>
        <p:cNvPr id="247" name="Shape 247"/>
        <p:cNvGrpSpPr/>
        <p:nvPr/>
      </p:nvGrpSpPr>
      <p:grpSpPr>
        <a:xfrm>
          <a:off x="0" y="0"/>
          <a:ext cx="0" cy="0"/>
          <a:chOff x="0" y="0"/>
          <a:chExt cx="0" cy="0"/>
        </a:xfrm>
      </p:grpSpPr>
      <p:sp>
        <p:nvSpPr>
          <p:cNvPr id="248" name="Google Shape;248;p37"/>
          <p:cNvSpPr txBox="1"/>
          <p:nvPr>
            <p:ph type="title"/>
          </p:nvPr>
        </p:nvSpPr>
        <p:spPr>
          <a:xfrm>
            <a:off x="256200" y="365335"/>
            <a:ext cx="8011800" cy="38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600"/>
              <a:buNone/>
              <a:defRPr>
                <a:solidFill>
                  <a:schemeClr val="dk1"/>
                </a:solidFill>
              </a:defRPr>
            </a:lvl1pPr>
            <a:lvl2pPr lvl="1">
              <a:spcBef>
                <a:spcPts val="0"/>
              </a:spcBef>
              <a:spcAft>
                <a:spcPts val="0"/>
              </a:spcAft>
              <a:buSzPts val="1600"/>
              <a:buNone/>
              <a:defRPr>
                <a:latin typeface="Roboto Light"/>
                <a:ea typeface="Roboto Light"/>
                <a:cs typeface="Roboto Light"/>
                <a:sym typeface="Roboto Light"/>
              </a:defRPr>
            </a:lvl2pPr>
            <a:lvl3pPr lvl="2">
              <a:spcBef>
                <a:spcPts val="0"/>
              </a:spcBef>
              <a:spcAft>
                <a:spcPts val="0"/>
              </a:spcAft>
              <a:buSzPts val="1600"/>
              <a:buNone/>
              <a:defRPr>
                <a:latin typeface="Roboto Light"/>
                <a:ea typeface="Roboto Light"/>
                <a:cs typeface="Roboto Light"/>
                <a:sym typeface="Roboto Light"/>
              </a:defRPr>
            </a:lvl3pPr>
            <a:lvl4pPr lvl="3">
              <a:spcBef>
                <a:spcPts val="0"/>
              </a:spcBef>
              <a:spcAft>
                <a:spcPts val="0"/>
              </a:spcAft>
              <a:buSzPts val="1600"/>
              <a:buNone/>
              <a:defRPr>
                <a:latin typeface="Roboto Light"/>
                <a:ea typeface="Roboto Light"/>
                <a:cs typeface="Roboto Light"/>
                <a:sym typeface="Roboto Light"/>
              </a:defRPr>
            </a:lvl4pPr>
            <a:lvl5pPr lvl="4">
              <a:spcBef>
                <a:spcPts val="0"/>
              </a:spcBef>
              <a:spcAft>
                <a:spcPts val="0"/>
              </a:spcAft>
              <a:buSzPts val="1600"/>
              <a:buNone/>
              <a:defRPr>
                <a:latin typeface="Roboto Light"/>
                <a:ea typeface="Roboto Light"/>
                <a:cs typeface="Roboto Light"/>
                <a:sym typeface="Roboto Light"/>
              </a:defRPr>
            </a:lvl5pPr>
            <a:lvl6pPr lvl="5">
              <a:spcBef>
                <a:spcPts val="0"/>
              </a:spcBef>
              <a:spcAft>
                <a:spcPts val="0"/>
              </a:spcAft>
              <a:buSzPts val="1600"/>
              <a:buNone/>
              <a:defRPr>
                <a:latin typeface="Roboto Light"/>
                <a:ea typeface="Roboto Light"/>
                <a:cs typeface="Roboto Light"/>
                <a:sym typeface="Roboto Light"/>
              </a:defRPr>
            </a:lvl6pPr>
            <a:lvl7pPr lvl="6">
              <a:spcBef>
                <a:spcPts val="0"/>
              </a:spcBef>
              <a:spcAft>
                <a:spcPts val="0"/>
              </a:spcAft>
              <a:buSzPts val="1600"/>
              <a:buNone/>
              <a:defRPr>
                <a:latin typeface="Roboto Light"/>
                <a:ea typeface="Roboto Light"/>
                <a:cs typeface="Roboto Light"/>
                <a:sym typeface="Roboto Light"/>
              </a:defRPr>
            </a:lvl7pPr>
            <a:lvl8pPr lvl="7">
              <a:spcBef>
                <a:spcPts val="0"/>
              </a:spcBef>
              <a:spcAft>
                <a:spcPts val="0"/>
              </a:spcAft>
              <a:buSzPts val="1600"/>
              <a:buNone/>
              <a:defRPr>
                <a:latin typeface="Roboto Light"/>
                <a:ea typeface="Roboto Light"/>
                <a:cs typeface="Roboto Light"/>
                <a:sym typeface="Roboto Light"/>
              </a:defRPr>
            </a:lvl8pPr>
            <a:lvl9pPr lvl="8">
              <a:spcBef>
                <a:spcPts val="0"/>
              </a:spcBef>
              <a:spcAft>
                <a:spcPts val="0"/>
              </a:spcAft>
              <a:buSzPts val="1600"/>
              <a:buNone/>
              <a:defRPr>
                <a:latin typeface="Roboto Light"/>
                <a:ea typeface="Roboto Light"/>
                <a:cs typeface="Roboto Light"/>
                <a:sym typeface="Roboto Light"/>
              </a:defRPr>
            </a:lvl9pPr>
          </a:lstStyle>
          <a:p/>
        </p:txBody>
      </p:sp>
      <p:sp>
        <p:nvSpPr>
          <p:cNvPr id="249" name="Google Shape;249;p37"/>
          <p:cNvSpPr txBox="1"/>
          <p:nvPr>
            <p:ph idx="2" type="title"/>
          </p:nvPr>
        </p:nvSpPr>
        <p:spPr>
          <a:xfrm>
            <a:off x="256200" y="173500"/>
            <a:ext cx="2650500" cy="3252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Roboto Light"/>
              <a:buNone/>
              <a:defRPr b="0" i="0" sz="900">
                <a:latin typeface="Roboto Light"/>
                <a:ea typeface="Roboto Light"/>
                <a:cs typeface="Roboto Light"/>
                <a:sym typeface="Roboto Light"/>
              </a:defRPr>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250" name="Google Shape;250;p37"/>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a:buNone/>
              <a:defRPr sz="800">
                <a:solidFill>
                  <a:srgbClr val="CCCCCC"/>
                </a:solidFill>
                <a:latin typeface="Roboto Light"/>
                <a:ea typeface="Roboto Light"/>
                <a:cs typeface="Roboto Light"/>
                <a:sym typeface="Roboto Light"/>
              </a:defRPr>
            </a:lvl1pPr>
            <a:lvl2pPr lvl="1">
              <a:buNone/>
              <a:defRPr sz="800">
                <a:solidFill>
                  <a:srgbClr val="CCCCCC"/>
                </a:solidFill>
                <a:latin typeface="Roboto Light"/>
                <a:ea typeface="Roboto Light"/>
                <a:cs typeface="Roboto Light"/>
                <a:sym typeface="Roboto Light"/>
              </a:defRPr>
            </a:lvl2pPr>
            <a:lvl3pPr lvl="2">
              <a:buNone/>
              <a:defRPr sz="800">
                <a:solidFill>
                  <a:srgbClr val="CCCCCC"/>
                </a:solidFill>
                <a:latin typeface="Roboto Light"/>
                <a:ea typeface="Roboto Light"/>
                <a:cs typeface="Roboto Light"/>
                <a:sym typeface="Roboto Light"/>
              </a:defRPr>
            </a:lvl3pPr>
            <a:lvl4pPr lvl="3">
              <a:buNone/>
              <a:defRPr sz="800">
                <a:solidFill>
                  <a:srgbClr val="CCCCCC"/>
                </a:solidFill>
                <a:latin typeface="Roboto Light"/>
                <a:ea typeface="Roboto Light"/>
                <a:cs typeface="Roboto Light"/>
                <a:sym typeface="Roboto Light"/>
              </a:defRPr>
            </a:lvl4pPr>
            <a:lvl5pPr lvl="4">
              <a:buNone/>
              <a:defRPr sz="800">
                <a:solidFill>
                  <a:srgbClr val="CCCCCC"/>
                </a:solidFill>
                <a:latin typeface="Roboto Light"/>
                <a:ea typeface="Roboto Light"/>
                <a:cs typeface="Roboto Light"/>
                <a:sym typeface="Roboto Light"/>
              </a:defRPr>
            </a:lvl5pPr>
            <a:lvl6pPr lvl="5">
              <a:buNone/>
              <a:defRPr sz="800">
                <a:solidFill>
                  <a:srgbClr val="CCCCCC"/>
                </a:solidFill>
                <a:latin typeface="Roboto Light"/>
                <a:ea typeface="Roboto Light"/>
                <a:cs typeface="Roboto Light"/>
                <a:sym typeface="Roboto Light"/>
              </a:defRPr>
            </a:lvl6pPr>
            <a:lvl7pPr lvl="6">
              <a:buNone/>
              <a:defRPr sz="800">
                <a:solidFill>
                  <a:srgbClr val="CCCCCC"/>
                </a:solidFill>
                <a:latin typeface="Roboto Light"/>
                <a:ea typeface="Roboto Light"/>
                <a:cs typeface="Roboto Light"/>
                <a:sym typeface="Roboto Light"/>
              </a:defRPr>
            </a:lvl7pPr>
            <a:lvl8pPr lvl="7">
              <a:buNone/>
              <a:defRPr sz="800">
                <a:solidFill>
                  <a:srgbClr val="CCCCCC"/>
                </a:solidFill>
                <a:latin typeface="Roboto Light"/>
                <a:ea typeface="Roboto Light"/>
                <a:cs typeface="Roboto Light"/>
                <a:sym typeface="Roboto Light"/>
              </a:defRPr>
            </a:lvl8pPr>
            <a:lvl9pPr lvl="8">
              <a:buNone/>
              <a:defRPr sz="800">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144">
          <p15:clr>
            <a:schemeClr val="accent1"/>
          </p15:clr>
        </p15:guide>
        <p15:guide id="2" pos="5616">
          <p15:clr>
            <a:schemeClr val="accent1"/>
          </p15:clr>
        </p15:guide>
        <p15:guide id="3" orient="horz" pos="144">
          <p15:clr>
            <a:schemeClr val="accent1"/>
          </p15:clr>
        </p15:guide>
        <p15:guide id="4" orient="horz" pos="3096">
          <p15:clr>
            <a:schemeClr val="accent1"/>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Only">
  <p:cSld name="TITLE_ONLY">
    <p:spTree>
      <p:nvGrpSpPr>
        <p:cNvPr id="254" name="Shape 254"/>
        <p:cNvGrpSpPr/>
        <p:nvPr/>
      </p:nvGrpSpPr>
      <p:grpSpPr>
        <a:xfrm>
          <a:off x="0" y="0"/>
          <a:ext cx="0" cy="0"/>
          <a:chOff x="0" y="0"/>
          <a:chExt cx="0" cy="0"/>
        </a:xfrm>
      </p:grpSpPr>
    </p:spTree>
  </p:cSld>
  <p:clrMapOvr>
    <a:masterClrMapping/>
  </p:clrMapOvr>
  <p:extLst>
    <p:ext uri="{DCECCB84-F9BA-43D5-87BE-67443E8EF086}">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52">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45">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25">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55">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Grey Bar">
  <p:cSld name="TITLE_ONLY_2">
    <p:spTree>
      <p:nvGrpSpPr>
        <p:cNvPr id="255" name="Shape 255"/>
        <p:cNvGrpSpPr/>
        <p:nvPr/>
      </p:nvGrpSpPr>
      <p:grpSpPr>
        <a:xfrm>
          <a:off x="0" y="0"/>
          <a:ext cx="0" cy="0"/>
          <a:chOff x="0" y="0"/>
          <a:chExt cx="0" cy="0"/>
        </a:xfrm>
      </p:grpSpPr>
      <p:sp>
        <p:nvSpPr>
          <p:cNvPr id="256" name="Google Shape;256;p40"/>
          <p:cNvSpPr/>
          <p:nvPr/>
        </p:nvSpPr>
        <p:spPr>
          <a:xfrm>
            <a:off x="0" y="0"/>
            <a:ext cx="3429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0"/>
          <p:cNvSpPr txBox="1"/>
          <p:nvPr>
            <p:ph type="title"/>
          </p:nvPr>
        </p:nvSpPr>
        <p:spPr>
          <a:xfrm>
            <a:off x="236202" y="441525"/>
            <a:ext cx="3202200" cy="38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58" name="Google Shape;258;p40"/>
          <p:cNvSpPr txBox="1"/>
          <p:nvPr>
            <p:ph idx="2" type="title"/>
          </p:nvPr>
        </p:nvSpPr>
        <p:spPr>
          <a:xfrm>
            <a:off x="248430" y="286929"/>
            <a:ext cx="2650500" cy="3252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Roboto Light"/>
              <a:buNone/>
              <a:defRPr sz="900">
                <a:latin typeface="Roboto Light"/>
                <a:ea typeface="Roboto Light"/>
                <a:cs typeface="Roboto Light"/>
                <a:sym typeface="Roboto Light"/>
              </a:defRPr>
            </a:lvl1pPr>
            <a:lvl2pPr lvl="1">
              <a:spcBef>
                <a:spcPts val="0"/>
              </a:spcBef>
              <a:spcAft>
                <a:spcPts val="0"/>
              </a:spcAft>
              <a:buSzPts val="900"/>
              <a:buFont typeface="Roboto Light"/>
              <a:buNone/>
              <a:defRPr sz="900">
                <a:latin typeface="Roboto Light"/>
                <a:ea typeface="Roboto Light"/>
                <a:cs typeface="Roboto Light"/>
                <a:sym typeface="Roboto Light"/>
              </a:defRPr>
            </a:lvl2pPr>
            <a:lvl3pPr lvl="2">
              <a:spcBef>
                <a:spcPts val="0"/>
              </a:spcBef>
              <a:spcAft>
                <a:spcPts val="0"/>
              </a:spcAft>
              <a:buSzPts val="900"/>
              <a:buFont typeface="Roboto Light"/>
              <a:buNone/>
              <a:defRPr sz="900">
                <a:latin typeface="Roboto Light"/>
                <a:ea typeface="Roboto Light"/>
                <a:cs typeface="Roboto Light"/>
                <a:sym typeface="Roboto Light"/>
              </a:defRPr>
            </a:lvl3pPr>
            <a:lvl4pPr lvl="3">
              <a:spcBef>
                <a:spcPts val="0"/>
              </a:spcBef>
              <a:spcAft>
                <a:spcPts val="0"/>
              </a:spcAft>
              <a:buSzPts val="900"/>
              <a:buFont typeface="Roboto Light"/>
              <a:buNone/>
              <a:defRPr sz="900">
                <a:latin typeface="Roboto Light"/>
                <a:ea typeface="Roboto Light"/>
                <a:cs typeface="Roboto Light"/>
                <a:sym typeface="Roboto Light"/>
              </a:defRPr>
            </a:lvl4pPr>
            <a:lvl5pPr lvl="4">
              <a:spcBef>
                <a:spcPts val="0"/>
              </a:spcBef>
              <a:spcAft>
                <a:spcPts val="0"/>
              </a:spcAft>
              <a:buSzPts val="900"/>
              <a:buFont typeface="Roboto Light"/>
              <a:buNone/>
              <a:defRPr sz="900">
                <a:latin typeface="Roboto Light"/>
                <a:ea typeface="Roboto Light"/>
                <a:cs typeface="Roboto Light"/>
                <a:sym typeface="Roboto Light"/>
              </a:defRPr>
            </a:lvl5pPr>
            <a:lvl6pPr lvl="5">
              <a:spcBef>
                <a:spcPts val="0"/>
              </a:spcBef>
              <a:spcAft>
                <a:spcPts val="0"/>
              </a:spcAft>
              <a:buSzPts val="900"/>
              <a:buFont typeface="Roboto Light"/>
              <a:buNone/>
              <a:defRPr sz="900">
                <a:latin typeface="Roboto Light"/>
                <a:ea typeface="Roboto Light"/>
                <a:cs typeface="Roboto Light"/>
                <a:sym typeface="Roboto Light"/>
              </a:defRPr>
            </a:lvl6pPr>
            <a:lvl7pPr lvl="6">
              <a:spcBef>
                <a:spcPts val="0"/>
              </a:spcBef>
              <a:spcAft>
                <a:spcPts val="0"/>
              </a:spcAft>
              <a:buSzPts val="900"/>
              <a:buFont typeface="Roboto Light"/>
              <a:buNone/>
              <a:defRPr sz="900">
                <a:latin typeface="Roboto Light"/>
                <a:ea typeface="Roboto Light"/>
                <a:cs typeface="Roboto Light"/>
                <a:sym typeface="Roboto Light"/>
              </a:defRPr>
            </a:lvl7pPr>
            <a:lvl8pPr lvl="7">
              <a:spcBef>
                <a:spcPts val="0"/>
              </a:spcBef>
              <a:spcAft>
                <a:spcPts val="0"/>
              </a:spcAft>
              <a:buSzPts val="900"/>
              <a:buFont typeface="Roboto Light"/>
              <a:buNone/>
              <a:defRPr sz="900">
                <a:latin typeface="Roboto Light"/>
                <a:ea typeface="Roboto Light"/>
                <a:cs typeface="Roboto Light"/>
                <a:sym typeface="Roboto Light"/>
              </a:defRPr>
            </a:lvl8pPr>
            <a:lvl9pPr lvl="8">
              <a:spcBef>
                <a:spcPts val="0"/>
              </a:spcBef>
              <a:spcAft>
                <a:spcPts val="0"/>
              </a:spcAft>
              <a:buSzPts val="900"/>
              <a:buFont typeface="Roboto Light"/>
              <a:buNone/>
              <a:defRPr sz="900">
                <a:latin typeface="Roboto Light"/>
                <a:ea typeface="Roboto Light"/>
                <a:cs typeface="Roboto Light"/>
                <a:sym typeface="Roboto Light"/>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p:cSld name="TITLE_ONLY_2_1">
    <p:spTree>
      <p:nvGrpSpPr>
        <p:cNvPr id="259" name="Shape 259"/>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p:cSld name="TITLE_ONLY_2_1_1">
    <p:spTree>
      <p:nvGrpSpPr>
        <p:cNvPr id="260" name="Shape 260"/>
        <p:cNvGrpSpPr/>
        <p:nvPr/>
      </p:nvGrpSpPr>
      <p:grpSpPr>
        <a:xfrm>
          <a:off x="0" y="0"/>
          <a:ext cx="0" cy="0"/>
          <a:chOff x="0" y="0"/>
          <a:chExt cx="0" cy="0"/>
        </a:xfrm>
      </p:grpSpPr>
      <p:sp>
        <p:nvSpPr>
          <p:cNvPr id="261" name="Google Shape;261;p42"/>
          <p:cNvSpPr/>
          <p:nvPr/>
        </p:nvSpPr>
        <p:spPr>
          <a:xfrm>
            <a:off x="1155500" y="1360000"/>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262" name="Google Shape;262;p42"/>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263" name="Google Shape;263;p42"/>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64" name="Google Shape;264;p42"/>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65" name="Google Shape;265;p42"/>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266" name="Google Shape;266;p42"/>
          <p:cNvCxnSpPr/>
          <p:nvPr/>
        </p:nvCxnSpPr>
        <p:spPr>
          <a:xfrm>
            <a:off x="3435851" y="1964675"/>
            <a:ext cx="0" cy="907200"/>
          </a:xfrm>
          <a:prstGeom prst="straightConnector1">
            <a:avLst/>
          </a:prstGeom>
          <a:noFill/>
          <a:ln cap="flat" cmpd="sng" w="9400">
            <a:solidFill>
              <a:srgbClr val="232324"/>
            </a:solidFill>
            <a:prstDash val="dot"/>
            <a:round/>
            <a:headEnd len="med" w="med" type="none"/>
            <a:tailEnd len="med" w="med" type="none"/>
          </a:ln>
        </p:spPr>
      </p:cxnSp>
      <p:sp>
        <p:nvSpPr>
          <p:cNvPr id="267" name="Google Shape;267;p42"/>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68" name="Google Shape;268;p42"/>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69" name="Google Shape;269;p42"/>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270" name="Google Shape;270;p42"/>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CUSTOM_21">
    <p:bg>
      <p:bgPr>
        <a:solidFill>
          <a:schemeClr val="lt1"/>
        </a:solidFill>
      </p:bgPr>
    </p:bg>
    <p:spTree>
      <p:nvGrpSpPr>
        <p:cNvPr id="14" name="Shape 14"/>
        <p:cNvGrpSpPr/>
        <p:nvPr/>
      </p:nvGrpSpPr>
      <p:grpSpPr>
        <a:xfrm>
          <a:off x="0" y="0"/>
          <a:ext cx="0" cy="0"/>
          <a:chOff x="0" y="0"/>
          <a:chExt cx="0" cy="0"/>
        </a:xfrm>
      </p:grpSpPr>
      <p:sp>
        <p:nvSpPr>
          <p:cNvPr id="15" name="Google Shape;15;p5"/>
          <p:cNvSpPr/>
          <p:nvPr/>
        </p:nvSpPr>
        <p:spPr>
          <a:xfrm>
            <a:off x="0" y="4782875"/>
            <a:ext cx="9144000" cy="36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4">
  <p:cSld name="TITLE_ONLY_2_1_1_4">
    <p:spTree>
      <p:nvGrpSpPr>
        <p:cNvPr id="271" name="Shape 271"/>
        <p:cNvGrpSpPr/>
        <p:nvPr/>
      </p:nvGrpSpPr>
      <p:grpSpPr>
        <a:xfrm>
          <a:off x="0" y="0"/>
          <a:ext cx="0" cy="0"/>
          <a:chOff x="0" y="0"/>
          <a:chExt cx="0" cy="0"/>
        </a:xfrm>
      </p:grpSpPr>
      <p:sp>
        <p:nvSpPr>
          <p:cNvPr id="272" name="Google Shape;272;p43"/>
          <p:cNvSpPr/>
          <p:nvPr/>
        </p:nvSpPr>
        <p:spPr>
          <a:xfrm>
            <a:off x="2971130" y="1503475"/>
            <a:ext cx="5816094" cy="1829697"/>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273" name="Google Shape;273;p43"/>
          <p:cNvSpPr/>
          <p:nvPr/>
        </p:nvSpPr>
        <p:spPr>
          <a:xfrm>
            <a:off x="5608695" y="2136402"/>
            <a:ext cx="527100" cy="563400"/>
          </a:xfrm>
          <a:prstGeom prst="rect">
            <a:avLst/>
          </a:prstGeom>
          <a:solidFill>
            <a:srgbClr val="000000"/>
          </a:solidFill>
          <a:ln cap="flat" cmpd="sng" w="8125">
            <a:solidFill>
              <a:srgbClr val="000000"/>
            </a:solidFill>
            <a:prstDash val="solid"/>
            <a:round/>
            <a:headEnd len="sm" w="sm" type="none"/>
            <a:tailEnd len="sm" w="sm" type="none"/>
          </a:ln>
        </p:spPr>
        <p:txBody>
          <a:bodyPr anchorCtr="0" anchor="ctr" bIns="78000" lIns="78000" spcFirstLastPara="1" rIns="78000" wrap="square" tIns="78000">
            <a:noAutofit/>
          </a:bodyPr>
          <a:lstStyle/>
          <a:p>
            <a:pPr indent="0" lvl="0" marL="0" rtl="0" algn="ctr">
              <a:spcBef>
                <a:spcPts val="0"/>
              </a:spcBef>
              <a:spcAft>
                <a:spcPts val="0"/>
              </a:spcAft>
              <a:buNone/>
            </a:pPr>
            <a:r>
              <a:t/>
            </a:r>
            <a:endParaRPr b="1" sz="1194"/>
          </a:p>
        </p:txBody>
      </p:sp>
      <p:sp>
        <p:nvSpPr>
          <p:cNvPr id="274" name="Google Shape;274;p43"/>
          <p:cNvSpPr/>
          <p:nvPr/>
        </p:nvSpPr>
        <p:spPr>
          <a:xfrm>
            <a:off x="3033356" y="1611694"/>
            <a:ext cx="801835" cy="1613336"/>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75" name="Google Shape;275;p43"/>
          <p:cNvSpPr/>
          <p:nvPr/>
        </p:nvSpPr>
        <p:spPr>
          <a:xfrm>
            <a:off x="3888766" y="1789586"/>
            <a:ext cx="802242" cy="1257539"/>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76" name="Google Shape;276;p43"/>
          <p:cNvSpPr/>
          <p:nvPr/>
        </p:nvSpPr>
        <p:spPr>
          <a:xfrm>
            <a:off x="4744582" y="1967590"/>
            <a:ext cx="804991" cy="901518"/>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cxnSp>
        <p:nvCxnSpPr>
          <p:cNvPr id="277" name="Google Shape;277;p43"/>
          <p:cNvCxnSpPr/>
          <p:nvPr/>
        </p:nvCxnSpPr>
        <p:spPr>
          <a:xfrm>
            <a:off x="4942327" y="2026179"/>
            <a:ext cx="0" cy="784200"/>
          </a:xfrm>
          <a:prstGeom prst="straightConnector1">
            <a:avLst/>
          </a:prstGeom>
          <a:noFill/>
          <a:ln cap="flat" cmpd="sng" w="8125">
            <a:solidFill>
              <a:srgbClr val="232324"/>
            </a:solidFill>
            <a:prstDash val="dot"/>
            <a:round/>
            <a:headEnd len="med" w="med" type="none"/>
            <a:tailEnd len="med" w="med" type="none"/>
          </a:ln>
        </p:spPr>
      </p:cxnSp>
      <p:sp>
        <p:nvSpPr>
          <p:cNvPr id="278" name="Google Shape;278;p43"/>
          <p:cNvSpPr/>
          <p:nvPr/>
        </p:nvSpPr>
        <p:spPr>
          <a:xfrm>
            <a:off x="6194345" y="1967590"/>
            <a:ext cx="804991" cy="901518"/>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79" name="Google Shape;279;p43"/>
          <p:cNvSpPr/>
          <p:nvPr/>
        </p:nvSpPr>
        <p:spPr>
          <a:xfrm>
            <a:off x="7052911" y="1789586"/>
            <a:ext cx="802262" cy="1257539"/>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80" name="Google Shape;280;p43"/>
          <p:cNvSpPr/>
          <p:nvPr/>
        </p:nvSpPr>
        <p:spPr>
          <a:xfrm>
            <a:off x="7908747" y="1611694"/>
            <a:ext cx="801814" cy="1613336"/>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81" name="Google Shape;281;p43"/>
          <p:cNvSpPr/>
          <p:nvPr/>
        </p:nvSpPr>
        <p:spPr>
          <a:xfrm>
            <a:off x="2974802" y="1507347"/>
            <a:ext cx="5804046" cy="182203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6250">
            <a:solidFill>
              <a:srgbClr val="000000"/>
            </a:solidFill>
            <a:prstDash val="solid"/>
            <a:miter lim="103622"/>
            <a:headEnd len="sm" w="sm" type="none"/>
            <a:tailEnd len="sm" w="sm" type="none"/>
          </a:ln>
        </p:spPr>
        <p:txBody>
          <a:bodyPr anchorCtr="0" anchor="ctr" bIns="78000" lIns="78000" spcFirstLastPara="1" rIns="78000" wrap="square" tIns="78000">
            <a:noAutofit/>
          </a:bodyPr>
          <a:lstStyle/>
          <a:p>
            <a:pPr indent="0" lvl="0" marL="0" rtl="0" algn="l">
              <a:spcBef>
                <a:spcPts val="0"/>
              </a:spcBef>
              <a:spcAft>
                <a:spcPts val="0"/>
              </a:spcAft>
              <a:buNone/>
            </a:pPr>
            <a:r>
              <a:t/>
            </a:r>
            <a:endParaRPr/>
          </a:p>
        </p:txBody>
      </p:sp>
      <p:sp>
        <p:nvSpPr>
          <p:cNvPr id="282" name="Google Shape;282;p43"/>
          <p:cNvSpPr txBox="1"/>
          <p:nvPr/>
        </p:nvSpPr>
        <p:spPr>
          <a:xfrm>
            <a:off x="381075" y="295850"/>
            <a:ext cx="25872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latin typeface="Roboto Medium"/>
              <a:ea typeface="Roboto Medium"/>
              <a:cs typeface="Roboto Medium"/>
              <a:sym typeface="Roboto Medium"/>
            </a:endParaRPr>
          </a:p>
        </p:txBody>
      </p:sp>
      <p:sp>
        <p:nvSpPr>
          <p:cNvPr id="283" name="Google Shape;283;p43"/>
          <p:cNvSpPr txBox="1"/>
          <p:nvPr/>
        </p:nvSpPr>
        <p:spPr>
          <a:xfrm>
            <a:off x="381075" y="143700"/>
            <a:ext cx="25872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Roboto"/>
              <a:ea typeface="Roboto"/>
              <a:cs typeface="Roboto"/>
              <a:sym typeface="Robo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p:cSld name="TITLE_ONLY_2_1_1_3">
    <p:spTree>
      <p:nvGrpSpPr>
        <p:cNvPr id="284" name="Shape 284"/>
        <p:cNvGrpSpPr/>
        <p:nvPr/>
      </p:nvGrpSpPr>
      <p:grpSpPr>
        <a:xfrm>
          <a:off x="0" y="0"/>
          <a:ext cx="0" cy="0"/>
          <a:chOff x="0" y="0"/>
          <a:chExt cx="0" cy="0"/>
        </a:xfrm>
      </p:grpSpPr>
      <p:sp>
        <p:nvSpPr>
          <p:cNvPr id="285" name="Google Shape;285;p44"/>
          <p:cNvSpPr/>
          <p:nvPr/>
        </p:nvSpPr>
        <p:spPr>
          <a:xfrm>
            <a:off x="0" y="1016000"/>
            <a:ext cx="9144000" cy="384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6" name="Google Shape;286;p44"/>
          <p:cNvSpPr/>
          <p:nvPr/>
        </p:nvSpPr>
        <p:spPr>
          <a:xfrm>
            <a:off x="676084" y="1742832"/>
            <a:ext cx="7691993" cy="2419840"/>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chemeClr val="lt2"/>
          </a:solidFill>
          <a:ln>
            <a:noFill/>
          </a:ln>
        </p:spPr>
      </p:sp>
      <p:sp>
        <p:nvSpPr>
          <p:cNvPr id="287" name="Google Shape;287;p44"/>
          <p:cNvSpPr/>
          <p:nvPr/>
        </p:nvSpPr>
        <p:spPr>
          <a:xfrm>
            <a:off x="4164459" y="2579917"/>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288" name="Google Shape;288;p44"/>
          <p:cNvSpPr/>
          <p:nvPr/>
        </p:nvSpPr>
        <p:spPr>
          <a:xfrm>
            <a:off x="758382" y="1885958"/>
            <a:ext cx="1060450" cy="2133422"/>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89" name="Google Shape;289;p44"/>
          <p:cNvSpPr/>
          <p:nvPr/>
        </p:nvSpPr>
        <p:spPr>
          <a:xfrm>
            <a:off x="7620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0" name="Google Shape;290;p44"/>
          <p:cNvSpPr/>
          <p:nvPr/>
        </p:nvSpPr>
        <p:spPr>
          <a:xfrm>
            <a:off x="1889724" y="2121231"/>
            <a:ext cx="1060988" cy="1662927"/>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1" name="Google Shape;291;p44"/>
          <p:cNvSpPr/>
          <p:nvPr/>
        </p:nvSpPr>
        <p:spPr>
          <a:xfrm>
            <a:off x="18918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2" name="Google Shape;292;p44"/>
          <p:cNvSpPr/>
          <p:nvPr/>
        </p:nvSpPr>
        <p:spPr>
          <a:xfrm>
            <a:off x="3021605" y="2356652"/>
            <a:ext cx="1064624" cy="1192137"/>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3" name="Google Shape;293;p44"/>
          <p:cNvSpPr/>
          <p:nvPr/>
        </p:nvSpPr>
        <p:spPr>
          <a:xfrm>
            <a:off x="680939" y="1747954"/>
            <a:ext cx="7676019" cy="2409400"/>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chemeClr val="lt2"/>
          </a:solidFill>
          <a:ln cap="flat" cmpd="sng" w="21500">
            <a:solidFill>
              <a:srgbClr val="FFFFFF"/>
            </a:solidFill>
            <a:prstDash val="solid"/>
            <a:miter lim="103622"/>
            <a:headEnd len="sm" w="sm" type="none"/>
            <a:tailEnd len="sm" w="sm" type="none"/>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4" name="Google Shape;294;p44"/>
          <p:cNvSpPr/>
          <p:nvPr/>
        </p:nvSpPr>
        <p:spPr>
          <a:xfrm>
            <a:off x="302160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5" name="Google Shape;295;p44"/>
          <p:cNvSpPr/>
          <p:nvPr/>
        </p:nvSpPr>
        <p:spPr>
          <a:xfrm>
            <a:off x="4939024" y="2356652"/>
            <a:ext cx="1064624" cy="1192137"/>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6" name="Google Shape;296;p44"/>
          <p:cNvSpPr/>
          <p:nvPr/>
        </p:nvSpPr>
        <p:spPr>
          <a:xfrm>
            <a:off x="49372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7" name="Google Shape;297;p44"/>
          <p:cNvSpPr/>
          <p:nvPr/>
        </p:nvSpPr>
        <p:spPr>
          <a:xfrm>
            <a:off x="6074541" y="2121231"/>
            <a:ext cx="1061015" cy="1662927"/>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298" name="Google Shape;298;p44"/>
          <p:cNvSpPr/>
          <p:nvPr/>
        </p:nvSpPr>
        <p:spPr>
          <a:xfrm>
            <a:off x="60715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9" name="Google Shape;299;p44"/>
          <p:cNvSpPr/>
          <p:nvPr/>
        </p:nvSpPr>
        <p:spPr>
          <a:xfrm>
            <a:off x="7206449" y="1885958"/>
            <a:ext cx="1060423" cy="2133422"/>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a:noFill/>
          </a:ln>
        </p:spPr>
        <p:txBody>
          <a:bodyPr anchorCtr="0" anchor="ctr" bIns="103175" lIns="103175" spcFirstLastPara="1" rIns="103175" wrap="square" tIns="103175">
            <a:noAutofit/>
          </a:bodyPr>
          <a:lstStyle/>
          <a:p>
            <a:pPr indent="0" lvl="0" marL="0" rtl="0" algn="l">
              <a:spcBef>
                <a:spcPts val="0"/>
              </a:spcBef>
              <a:spcAft>
                <a:spcPts val="0"/>
              </a:spcAft>
              <a:buNone/>
            </a:pPr>
            <a:r>
              <a:t/>
            </a:r>
            <a:endParaRPr/>
          </a:p>
        </p:txBody>
      </p:sp>
      <p:sp>
        <p:nvSpPr>
          <p:cNvPr id="300" name="Google Shape;300;p44"/>
          <p:cNvSpPr/>
          <p:nvPr/>
        </p:nvSpPr>
        <p:spPr>
          <a:xfrm>
            <a:off x="7205850" y="2756913"/>
            <a:ext cx="1061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1" name="Google Shape;301;p44"/>
          <p:cNvSpPr txBox="1"/>
          <p:nvPr/>
        </p:nvSpPr>
        <p:spPr>
          <a:xfrm>
            <a:off x="759625"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Aware/Interested Accounts &amp; Leads (MQL)</a:t>
            </a:r>
            <a:endParaRPr b="1" i="1" sz="708">
              <a:solidFill>
                <a:schemeClr val="lt2"/>
              </a:solidFill>
              <a:latin typeface="Roboto"/>
              <a:ea typeface="Roboto"/>
              <a:cs typeface="Roboto"/>
              <a:sym typeface="Roboto"/>
            </a:endParaRPr>
          </a:p>
        </p:txBody>
      </p:sp>
      <p:sp>
        <p:nvSpPr>
          <p:cNvPr id="302" name="Google Shape;302;p44"/>
          <p:cNvSpPr txBox="1"/>
          <p:nvPr/>
        </p:nvSpPr>
        <p:spPr>
          <a:xfrm>
            <a:off x="188979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SQL - Meetings Set</a:t>
            </a:r>
            <a:endParaRPr b="1" i="1" sz="708">
              <a:solidFill>
                <a:schemeClr val="lt2"/>
              </a:solidFill>
              <a:latin typeface="Roboto"/>
              <a:ea typeface="Roboto"/>
              <a:cs typeface="Roboto"/>
              <a:sym typeface="Roboto"/>
            </a:endParaRPr>
          </a:p>
        </p:txBody>
      </p:sp>
      <p:sp>
        <p:nvSpPr>
          <p:cNvPr id="303" name="Google Shape;303;p44"/>
          <p:cNvSpPr txBox="1"/>
          <p:nvPr/>
        </p:nvSpPr>
        <p:spPr>
          <a:xfrm>
            <a:off x="30199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Opptys</a:t>
            </a:r>
            <a:endParaRPr b="1" i="1" sz="708">
              <a:solidFill>
                <a:schemeClr val="lt2"/>
              </a:solidFill>
              <a:latin typeface="Roboto"/>
              <a:ea typeface="Roboto"/>
              <a:cs typeface="Roboto"/>
              <a:sym typeface="Roboto"/>
            </a:endParaRPr>
          </a:p>
        </p:txBody>
      </p:sp>
      <p:sp>
        <p:nvSpPr>
          <p:cNvPr id="304" name="Google Shape;304;p44"/>
          <p:cNvSpPr txBox="1"/>
          <p:nvPr/>
        </p:nvSpPr>
        <p:spPr>
          <a:xfrm>
            <a:off x="4945500"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Live Customers</a:t>
            </a:r>
            <a:endParaRPr b="1" i="1" sz="708">
              <a:solidFill>
                <a:schemeClr val="lt2"/>
              </a:solidFill>
              <a:latin typeface="Roboto"/>
              <a:ea typeface="Roboto"/>
              <a:cs typeface="Roboto"/>
              <a:sym typeface="Roboto"/>
            </a:endParaRPr>
          </a:p>
        </p:txBody>
      </p:sp>
      <p:sp>
        <p:nvSpPr>
          <p:cNvPr id="305" name="Google Shape;305;p44"/>
          <p:cNvSpPr txBox="1"/>
          <p:nvPr/>
        </p:nvSpPr>
        <p:spPr>
          <a:xfrm>
            <a:off x="6075667"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Renewals</a:t>
            </a:r>
            <a:endParaRPr b="1" i="1" sz="708">
              <a:solidFill>
                <a:schemeClr val="lt2"/>
              </a:solidFill>
              <a:latin typeface="Roboto"/>
              <a:ea typeface="Roboto"/>
              <a:cs typeface="Roboto"/>
              <a:sym typeface="Roboto"/>
            </a:endParaRPr>
          </a:p>
        </p:txBody>
      </p:sp>
      <p:sp>
        <p:nvSpPr>
          <p:cNvPr id="306" name="Google Shape;306;p44"/>
          <p:cNvSpPr txBox="1"/>
          <p:nvPr/>
        </p:nvSpPr>
        <p:spPr>
          <a:xfrm>
            <a:off x="7205842" y="2821051"/>
            <a:ext cx="1061400" cy="263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i="1" lang="en" sz="708">
                <a:solidFill>
                  <a:schemeClr val="lt2"/>
                </a:solidFill>
                <a:latin typeface="Roboto"/>
                <a:ea typeface="Roboto"/>
                <a:cs typeface="Roboto"/>
                <a:sym typeface="Roboto"/>
              </a:rPr>
              <a:t>Closed/Won Expansion Opptys</a:t>
            </a:r>
            <a:endParaRPr b="1" i="1" sz="708">
              <a:solidFill>
                <a:schemeClr val="lt2"/>
              </a:solidFill>
              <a:latin typeface="Roboto"/>
              <a:ea typeface="Roboto"/>
              <a:cs typeface="Roboto"/>
              <a:sym typeface="Roboto"/>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p:cSld name="TITLE_ONLY_2_1_1_3_1">
    <p:spTree>
      <p:nvGrpSpPr>
        <p:cNvPr id="307" name="Shape 307"/>
        <p:cNvGrpSpPr/>
        <p:nvPr/>
      </p:nvGrpSpPr>
      <p:grpSpPr>
        <a:xfrm>
          <a:off x="0" y="0"/>
          <a:ext cx="0" cy="0"/>
          <a:chOff x="0" y="0"/>
          <a:chExt cx="0" cy="0"/>
        </a:xfrm>
      </p:grpSpPr>
      <p:sp>
        <p:nvSpPr>
          <p:cNvPr id="308" name="Google Shape;308;p45"/>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09" name="Google Shape;309;p45"/>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0" name="Google Shape;310;p45"/>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1" name="Google Shape;311;p45"/>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2" name="Google Shape;312;p45"/>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3" name="Google Shape;313;p45"/>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4" name="Google Shape;314;p45"/>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15" name="Google Shape;315;p45"/>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
        <p:nvSpPr>
          <p:cNvPr id="316" name="Google Shape;316;p45"/>
          <p:cNvSpPr/>
          <p:nvPr/>
        </p:nvSpPr>
        <p:spPr>
          <a:xfrm>
            <a:off x="841175" y="2222550"/>
            <a:ext cx="10353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7" name="Google Shape;317;p45"/>
          <p:cNvSpPr/>
          <p:nvPr/>
        </p:nvSpPr>
        <p:spPr>
          <a:xfrm>
            <a:off x="1945475"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8" name="Google Shape;318;p45"/>
          <p:cNvSpPr/>
          <p:nvPr/>
        </p:nvSpPr>
        <p:spPr>
          <a:xfrm>
            <a:off x="3052500" y="2222550"/>
            <a:ext cx="10404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9" name="Google Shape;319;p45"/>
          <p:cNvSpPr/>
          <p:nvPr/>
        </p:nvSpPr>
        <p:spPr>
          <a:xfrm>
            <a:off x="4928000" y="2222550"/>
            <a:ext cx="10401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0" name="Google Shape;320;p45"/>
          <p:cNvSpPr/>
          <p:nvPr/>
        </p:nvSpPr>
        <p:spPr>
          <a:xfrm>
            <a:off x="60376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1" name="Google Shape;321;p45"/>
          <p:cNvSpPr/>
          <p:nvPr/>
        </p:nvSpPr>
        <p:spPr>
          <a:xfrm>
            <a:off x="7143750" y="2222550"/>
            <a:ext cx="10365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p:cSld name="TITLE_ONLY_2_1_1_3_1_1">
    <p:spTree>
      <p:nvGrpSpPr>
        <p:cNvPr id="322" name="Shape 322"/>
        <p:cNvGrpSpPr/>
        <p:nvPr/>
      </p:nvGrpSpPr>
      <p:grpSpPr>
        <a:xfrm>
          <a:off x="0" y="0"/>
          <a:ext cx="0" cy="0"/>
          <a:chOff x="0" y="0"/>
          <a:chExt cx="0" cy="0"/>
        </a:xfrm>
      </p:grpSpPr>
      <p:sp>
        <p:nvSpPr>
          <p:cNvPr id="323" name="Google Shape;323;p46"/>
          <p:cNvSpPr/>
          <p:nvPr/>
        </p:nvSpPr>
        <p:spPr>
          <a:xfrm>
            <a:off x="759625" y="1235461"/>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24" name="Google Shape;324;p46"/>
          <p:cNvSpPr/>
          <p:nvPr/>
        </p:nvSpPr>
        <p:spPr>
          <a:xfrm>
            <a:off x="840081" y="1375382"/>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5" name="Google Shape;325;p46"/>
          <p:cNvSpPr/>
          <p:nvPr/>
        </p:nvSpPr>
        <p:spPr>
          <a:xfrm>
            <a:off x="1946093" y="1605387"/>
            <a:ext cx="1037349" cy="1625877"/>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6" name="Google Shape;326;p46"/>
          <p:cNvSpPr/>
          <p:nvPr/>
        </p:nvSpPr>
        <p:spPr>
          <a:xfrm>
            <a:off x="3052631" y="1835537"/>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7" name="Google Shape;327;p46"/>
          <p:cNvSpPr/>
          <p:nvPr/>
        </p:nvSpPr>
        <p:spPr>
          <a:xfrm>
            <a:off x="4927120" y="1835537"/>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8" name="Google Shape;328;p46"/>
          <p:cNvSpPr/>
          <p:nvPr/>
        </p:nvSpPr>
        <p:spPr>
          <a:xfrm>
            <a:off x="6037213" y="1605387"/>
            <a:ext cx="1037376" cy="1625877"/>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29" name="Google Shape;329;p46"/>
          <p:cNvSpPr/>
          <p:nvPr/>
        </p:nvSpPr>
        <p:spPr>
          <a:xfrm>
            <a:off x="7143778" y="1375382"/>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0" name="Google Shape;330;p46"/>
          <p:cNvSpPr/>
          <p:nvPr/>
        </p:nvSpPr>
        <p:spPr>
          <a:xfrm>
            <a:off x="4164459" y="2045542"/>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3 1 1 1">
  <p:cSld name="TITLE_ONLY_2_1_1_3_1_1_1">
    <p:spTree>
      <p:nvGrpSpPr>
        <p:cNvPr id="331" name="Shape 331"/>
        <p:cNvGrpSpPr/>
        <p:nvPr/>
      </p:nvGrpSpPr>
      <p:grpSpPr>
        <a:xfrm>
          <a:off x="0" y="0"/>
          <a:ext cx="0" cy="0"/>
          <a:chOff x="0" y="0"/>
          <a:chExt cx="0" cy="0"/>
        </a:xfrm>
      </p:grpSpPr>
      <p:sp>
        <p:nvSpPr>
          <p:cNvPr id="332" name="Google Shape;332;p47"/>
          <p:cNvSpPr/>
          <p:nvPr/>
        </p:nvSpPr>
        <p:spPr>
          <a:xfrm>
            <a:off x="759625" y="3953744"/>
            <a:ext cx="7520417" cy="2365864"/>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33" name="Google Shape;333;p47"/>
          <p:cNvSpPr/>
          <p:nvPr/>
        </p:nvSpPr>
        <p:spPr>
          <a:xfrm>
            <a:off x="840081" y="4093666"/>
            <a:ext cx="1036823" cy="2085889"/>
          </a:xfrm>
          <a:custGeom>
            <a:rect b="b" l="l" r="r" t="t"/>
            <a:pathLst>
              <a:path extrusionOk="0" h="79221" w="39378">
                <a:moveTo>
                  <a:pt x="1" y="79220"/>
                </a:moveTo>
                <a:lnTo>
                  <a:pt x="39377" y="70941"/>
                </a:lnTo>
                <a:lnTo>
                  <a:pt x="39377" y="8280"/>
                </a:lnTo>
                <a:lnTo>
                  <a:pt x="1" y="1"/>
                </a:lnTo>
                <a:lnTo>
                  <a:pt x="1" y="7922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4" name="Google Shape;334;p47"/>
          <p:cNvSpPr/>
          <p:nvPr/>
        </p:nvSpPr>
        <p:spPr>
          <a:xfrm>
            <a:off x="1946093" y="4323670"/>
            <a:ext cx="1037349" cy="1625878"/>
          </a:xfrm>
          <a:custGeom>
            <a:rect b="b" l="l" r="r" t="t"/>
            <a:pathLst>
              <a:path extrusionOk="0" h="61750" w="39398">
                <a:moveTo>
                  <a:pt x="0" y="61749"/>
                </a:moveTo>
                <a:lnTo>
                  <a:pt x="39398" y="53470"/>
                </a:lnTo>
                <a:lnTo>
                  <a:pt x="39398" y="8280"/>
                </a:lnTo>
                <a:lnTo>
                  <a:pt x="0" y="0"/>
                </a:lnTo>
                <a:lnTo>
                  <a:pt x="0" y="61749"/>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5" name="Google Shape;335;p47"/>
          <p:cNvSpPr/>
          <p:nvPr/>
        </p:nvSpPr>
        <p:spPr>
          <a:xfrm>
            <a:off x="3052631" y="4553820"/>
            <a:ext cx="1040904" cy="1165576"/>
          </a:xfrm>
          <a:custGeom>
            <a:rect b="b" l="l" r="r" t="t"/>
            <a:pathLst>
              <a:path extrusionOk="0" h="44268" w="39533">
                <a:moveTo>
                  <a:pt x="1" y="44268"/>
                </a:moveTo>
                <a:lnTo>
                  <a:pt x="39533" y="35957"/>
                </a:lnTo>
                <a:lnTo>
                  <a:pt x="39533" y="8290"/>
                </a:lnTo>
                <a:lnTo>
                  <a:pt x="1" y="0"/>
                </a:lnTo>
                <a:lnTo>
                  <a:pt x="1" y="44268"/>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6" name="Google Shape;336;p47"/>
          <p:cNvSpPr/>
          <p:nvPr/>
        </p:nvSpPr>
        <p:spPr>
          <a:xfrm>
            <a:off x="4927120" y="4553820"/>
            <a:ext cx="1040904" cy="1165576"/>
          </a:xfrm>
          <a:custGeom>
            <a:rect b="b" l="l" r="r" t="t"/>
            <a:pathLst>
              <a:path extrusionOk="0" h="44268" w="39533">
                <a:moveTo>
                  <a:pt x="39533" y="0"/>
                </a:moveTo>
                <a:lnTo>
                  <a:pt x="1" y="8300"/>
                </a:lnTo>
                <a:lnTo>
                  <a:pt x="1" y="35967"/>
                </a:lnTo>
                <a:lnTo>
                  <a:pt x="39533" y="44268"/>
                </a:lnTo>
                <a:lnTo>
                  <a:pt x="39533"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7" name="Google Shape;337;p47"/>
          <p:cNvSpPr/>
          <p:nvPr/>
        </p:nvSpPr>
        <p:spPr>
          <a:xfrm>
            <a:off x="6037213" y="4323670"/>
            <a:ext cx="1037376" cy="1625878"/>
          </a:xfrm>
          <a:custGeom>
            <a:rect b="b" l="l" r="r" t="t"/>
            <a:pathLst>
              <a:path extrusionOk="0" h="61750" w="39399">
                <a:moveTo>
                  <a:pt x="39398" y="0"/>
                </a:moveTo>
                <a:lnTo>
                  <a:pt x="1" y="8280"/>
                </a:lnTo>
                <a:lnTo>
                  <a:pt x="1" y="53470"/>
                </a:lnTo>
                <a:lnTo>
                  <a:pt x="39398" y="61749"/>
                </a:lnTo>
                <a:lnTo>
                  <a:pt x="39398" y="0"/>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8" name="Google Shape;338;p47"/>
          <p:cNvSpPr/>
          <p:nvPr/>
        </p:nvSpPr>
        <p:spPr>
          <a:xfrm>
            <a:off x="7143778" y="4093666"/>
            <a:ext cx="1036796" cy="2085889"/>
          </a:xfrm>
          <a:custGeom>
            <a:rect b="b" l="l" r="r" t="t"/>
            <a:pathLst>
              <a:path extrusionOk="0" h="79221" w="39377">
                <a:moveTo>
                  <a:pt x="39377" y="1"/>
                </a:moveTo>
                <a:lnTo>
                  <a:pt x="0" y="8280"/>
                </a:lnTo>
                <a:lnTo>
                  <a:pt x="0" y="70951"/>
                </a:lnTo>
                <a:lnTo>
                  <a:pt x="39377" y="79220"/>
                </a:lnTo>
                <a:lnTo>
                  <a:pt x="39377" y="1"/>
                </a:lnTo>
                <a:close/>
              </a:path>
            </a:pathLst>
          </a:custGeom>
          <a:solidFill>
            <a:srgbClr val="F3F3F3">
              <a:alpha val="70000"/>
            </a:srgbClr>
          </a:solidFill>
          <a:ln>
            <a:noFill/>
          </a:ln>
        </p:spPr>
        <p:txBody>
          <a:bodyPr anchorCtr="0" anchor="ctr" bIns="100850" lIns="100850" spcFirstLastPara="1" rIns="100850" wrap="square" tIns="100850">
            <a:noAutofit/>
          </a:bodyPr>
          <a:lstStyle/>
          <a:p>
            <a:pPr indent="0" lvl="0" marL="0" rtl="0" algn="l">
              <a:spcBef>
                <a:spcPts val="0"/>
              </a:spcBef>
              <a:spcAft>
                <a:spcPts val="0"/>
              </a:spcAft>
              <a:buNone/>
            </a:pPr>
            <a:r>
              <a:t/>
            </a:r>
            <a:endParaRPr/>
          </a:p>
        </p:txBody>
      </p:sp>
      <p:sp>
        <p:nvSpPr>
          <p:cNvPr id="339" name="Google Shape;339;p47"/>
          <p:cNvSpPr/>
          <p:nvPr/>
        </p:nvSpPr>
        <p:spPr>
          <a:xfrm>
            <a:off x="4164459" y="4763826"/>
            <a:ext cx="696900" cy="745200"/>
          </a:xfrm>
          <a:prstGeom prst="rect">
            <a:avLst/>
          </a:prstGeom>
          <a:solidFill>
            <a:schemeClr val="lt2"/>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579"/>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p:cSld name="TITLE_ONLY_2_1_1_2">
    <p:spTree>
      <p:nvGrpSpPr>
        <p:cNvPr id="340" name="Shape 340"/>
        <p:cNvGrpSpPr/>
        <p:nvPr/>
      </p:nvGrpSpPr>
      <p:grpSpPr>
        <a:xfrm>
          <a:off x="0" y="0"/>
          <a:ext cx="0" cy="0"/>
          <a:chOff x="0" y="0"/>
          <a:chExt cx="0" cy="0"/>
        </a:xfrm>
      </p:grpSpPr>
      <p:sp>
        <p:nvSpPr>
          <p:cNvPr id="341" name="Google Shape;341;p48"/>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42" name="Google Shape;342;p48"/>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343" name="Google Shape;343;p48"/>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4" name="Google Shape;344;p48"/>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5" name="Google Shape;345;p48"/>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6" name="Google Shape;346;p48"/>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7" name="Google Shape;347;p48"/>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8" name="Google Shape;348;p48"/>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49" name="Google Shape;349;p48"/>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2">
  <p:cSld name="TITLE_ONLY_2_1_1_2_2">
    <p:spTree>
      <p:nvGrpSpPr>
        <p:cNvPr id="350" name="Shape 350"/>
        <p:cNvGrpSpPr/>
        <p:nvPr/>
      </p:nvGrpSpPr>
      <p:grpSpPr>
        <a:xfrm>
          <a:off x="0" y="0"/>
          <a:ext cx="0" cy="0"/>
          <a:chOff x="0" y="0"/>
          <a:chExt cx="0" cy="0"/>
        </a:xfrm>
      </p:grpSpPr>
      <p:sp>
        <p:nvSpPr>
          <p:cNvPr id="351" name="Google Shape;351;p49"/>
          <p:cNvSpPr/>
          <p:nvPr/>
        </p:nvSpPr>
        <p:spPr>
          <a:xfrm>
            <a:off x="0" y="1745550"/>
            <a:ext cx="9144000" cy="3397800"/>
          </a:xfrm>
          <a:prstGeom prst="rect">
            <a:avLst/>
          </a:prstGeom>
          <a:solidFill>
            <a:srgbClr val="F3F3F3">
              <a:alpha val="7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52" name="Google Shape;352;p49"/>
          <p:cNvSpPr/>
          <p:nvPr/>
        </p:nvSpPr>
        <p:spPr>
          <a:xfrm>
            <a:off x="1155500" y="6553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53" name="Google Shape;353;p49"/>
          <p:cNvSpPr/>
          <p:nvPr/>
        </p:nvSpPr>
        <p:spPr>
          <a:xfrm>
            <a:off x="4206729" y="14063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354" name="Google Shape;354;p49"/>
          <p:cNvSpPr/>
          <p:nvPr/>
        </p:nvSpPr>
        <p:spPr>
          <a:xfrm>
            <a:off x="1227485" y="7993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5" name="Google Shape;355;p49"/>
          <p:cNvSpPr/>
          <p:nvPr/>
        </p:nvSpPr>
        <p:spPr>
          <a:xfrm>
            <a:off x="2217053" y="10051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6" name="Google Shape;356;p49"/>
          <p:cNvSpPr/>
          <p:nvPr/>
        </p:nvSpPr>
        <p:spPr>
          <a:xfrm>
            <a:off x="3207092" y="12110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7" name="Google Shape;357;p49"/>
          <p:cNvSpPr/>
          <p:nvPr/>
        </p:nvSpPr>
        <p:spPr>
          <a:xfrm>
            <a:off x="4884230" y="12110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8" name="Google Shape;358;p49"/>
          <p:cNvSpPr/>
          <p:nvPr/>
        </p:nvSpPr>
        <p:spPr>
          <a:xfrm>
            <a:off x="5877449" y="10051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59" name="Google Shape;359;p49"/>
          <p:cNvSpPr/>
          <p:nvPr/>
        </p:nvSpPr>
        <p:spPr>
          <a:xfrm>
            <a:off x="6867512" y="7993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0" name="Google Shape;360;p49"/>
          <p:cNvSpPr/>
          <p:nvPr/>
        </p:nvSpPr>
        <p:spPr>
          <a:xfrm>
            <a:off x="1159747" y="6786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2 1">
  <p:cSld name="TITLE_ONLY_2_1_1_2_1">
    <p:spTree>
      <p:nvGrpSpPr>
        <p:cNvPr id="361" name="Shape 361"/>
        <p:cNvGrpSpPr/>
        <p:nvPr/>
      </p:nvGrpSpPr>
      <p:grpSpPr>
        <a:xfrm>
          <a:off x="0" y="0"/>
          <a:ext cx="0" cy="0"/>
          <a:chOff x="0" y="0"/>
          <a:chExt cx="0" cy="0"/>
        </a:xfrm>
      </p:grpSpPr>
      <p:sp>
        <p:nvSpPr>
          <p:cNvPr id="362" name="Google Shape;362;p50"/>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363" name="Google Shape;363;p50"/>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364" name="Google Shape;364;p50"/>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5" name="Google Shape;365;p50"/>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6" name="Google Shape;366;p50"/>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7" name="Google Shape;367;p50"/>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8" name="Google Shape;368;p50"/>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69" name="Google Shape;369;p50"/>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370" name="Google Shape;370;p50"/>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 White 1 1">
  <p:cSld name="TITLE_ONLY_2_1_1_1">
    <p:spTree>
      <p:nvGrpSpPr>
        <p:cNvPr id="371" name="Shape 371"/>
        <p:cNvGrpSpPr/>
        <p:nvPr/>
      </p:nvGrpSpPr>
      <p:grpSpPr>
        <a:xfrm>
          <a:off x="0" y="0"/>
          <a:ext cx="0" cy="0"/>
          <a:chOff x="0" y="0"/>
          <a:chExt cx="0" cy="0"/>
        </a:xfrm>
      </p:grpSpPr>
      <p:sp>
        <p:nvSpPr>
          <p:cNvPr id="372" name="Google Shape;372;p51"/>
          <p:cNvSpPr/>
          <p:nvPr/>
        </p:nvSpPr>
        <p:spPr>
          <a:xfrm>
            <a:off x="2070509"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373" name="Google Shape;373;p51"/>
          <p:cNvSpPr/>
          <p:nvPr/>
        </p:nvSpPr>
        <p:spPr>
          <a:xfrm>
            <a:off x="4074312"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sp>
        <p:nvSpPr>
          <p:cNvPr id="374" name="Google Shape;374;p51"/>
          <p:cNvSpPr/>
          <p:nvPr/>
        </p:nvSpPr>
        <p:spPr>
          <a:xfrm>
            <a:off x="6078124" y="1117362"/>
            <a:ext cx="955200" cy="3132600"/>
          </a:xfrm>
          <a:prstGeom prst="rect">
            <a:avLst/>
          </a:prstGeom>
          <a:solidFill>
            <a:schemeClr val="lt2"/>
          </a:solidFill>
          <a:ln>
            <a:noFill/>
          </a:ln>
        </p:spPr>
        <p:txBody>
          <a:bodyPr anchorCtr="0" anchor="ctr" bIns="74200" lIns="74200" spcFirstLastPara="1" rIns="74200" wrap="square" tIns="74200">
            <a:noAutofit/>
          </a:bodyPr>
          <a:lstStyle/>
          <a:p>
            <a:pPr indent="0" lvl="0" marL="0" rtl="0" algn="ctr">
              <a:spcBef>
                <a:spcPts val="0"/>
              </a:spcBef>
              <a:spcAft>
                <a:spcPts val="0"/>
              </a:spcAft>
              <a:buNone/>
            </a:pPr>
            <a:r>
              <a:t/>
            </a:r>
            <a:endParaRPr sz="1136">
              <a:latin typeface="Roboto"/>
              <a:ea typeface="Roboto"/>
              <a:cs typeface="Roboto"/>
              <a:sym typeface="Roboto"/>
            </a:endParaRPr>
          </a:p>
        </p:txBody>
      </p:sp>
      <p:pic>
        <p:nvPicPr>
          <p:cNvPr id="375" name="Google Shape;375;p51" title="Vector.png"/>
          <p:cNvPicPr preferRelativeResize="0"/>
          <p:nvPr/>
        </p:nvPicPr>
        <p:blipFill>
          <a:blip r:embed="rId2">
            <a:alphaModFix amt="55000"/>
          </a:blip>
          <a:stretch>
            <a:fillRect/>
          </a:stretch>
        </p:blipFill>
        <p:spPr>
          <a:xfrm>
            <a:off x="1180243" y="1823298"/>
            <a:ext cx="6747618" cy="2087679"/>
          </a:xfrm>
          <a:prstGeom prst="rect">
            <a:avLst/>
          </a:prstGeom>
          <a:noFill/>
          <a:ln>
            <a:noFill/>
          </a:ln>
        </p:spPr>
      </p:pic>
      <p:sp>
        <p:nvSpPr>
          <p:cNvPr id="376" name="Google Shape;376;p51"/>
          <p:cNvSpPr txBox="1"/>
          <p:nvPr/>
        </p:nvSpPr>
        <p:spPr>
          <a:xfrm>
            <a:off x="5209051" y="1244347"/>
            <a:ext cx="6744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ONBOARD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Live</a:t>
            </a:r>
            <a:endParaRPr b="1" sz="1049">
              <a:solidFill>
                <a:schemeClr val="dk1"/>
              </a:solidFill>
              <a:latin typeface="Barlow"/>
              <a:ea typeface="Barlow"/>
              <a:cs typeface="Barlow"/>
              <a:sym typeface="Barlow"/>
            </a:endParaRPr>
          </a:p>
        </p:txBody>
      </p:sp>
      <p:sp>
        <p:nvSpPr>
          <p:cNvPr id="377" name="Google Shape;377;p51"/>
          <p:cNvSpPr txBox="1"/>
          <p:nvPr/>
        </p:nvSpPr>
        <p:spPr>
          <a:xfrm>
            <a:off x="1165511" y="1184743"/>
            <a:ext cx="8034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LEADGEN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Prospects</a:t>
            </a:r>
            <a:endParaRPr b="1" sz="1049">
              <a:solidFill>
                <a:schemeClr val="dk1"/>
              </a:solidFill>
              <a:latin typeface="Barlow"/>
              <a:ea typeface="Barlow"/>
              <a:cs typeface="Barlow"/>
              <a:sym typeface="Barlow"/>
            </a:endParaRPr>
          </a:p>
        </p:txBody>
      </p:sp>
      <p:sp>
        <p:nvSpPr>
          <p:cNvPr id="378" name="Google Shape;378;p51"/>
          <p:cNvSpPr txBox="1"/>
          <p:nvPr/>
        </p:nvSpPr>
        <p:spPr>
          <a:xfrm>
            <a:off x="3045272" y="1184735"/>
            <a:ext cx="10299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SELLING</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Opportunities</a:t>
            </a:r>
            <a:endParaRPr b="1" sz="1049">
              <a:solidFill>
                <a:schemeClr val="dk1"/>
              </a:solidFill>
              <a:latin typeface="Barlow"/>
              <a:ea typeface="Barlow"/>
              <a:cs typeface="Barlow"/>
              <a:sym typeface="Barlow"/>
            </a:endParaRPr>
          </a:p>
        </p:txBody>
      </p:sp>
      <p:sp>
        <p:nvSpPr>
          <p:cNvPr id="379" name="Google Shape;379;p51"/>
          <p:cNvSpPr txBox="1"/>
          <p:nvPr/>
        </p:nvSpPr>
        <p:spPr>
          <a:xfrm>
            <a:off x="2102842" y="1184733"/>
            <a:ext cx="955200" cy="3129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LEADDEV</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Leads</a:t>
            </a:r>
            <a:endParaRPr b="1" sz="1049">
              <a:solidFill>
                <a:schemeClr val="dk1"/>
              </a:solidFill>
              <a:latin typeface="Barlow"/>
              <a:ea typeface="Barlow"/>
              <a:cs typeface="Barlow"/>
              <a:sym typeface="Barlow"/>
            </a:endParaRPr>
          </a:p>
        </p:txBody>
      </p:sp>
      <p:sp>
        <p:nvSpPr>
          <p:cNvPr id="380" name="Google Shape;380;p51"/>
          <p:cNvSpPr txBox="1"/>
          <p:nvPr/>
        </p:nvSpPr>
        <p:spPr>
          <a:xfrm>
            <a:off x="4262844" y="1244345"/>
            <a:ext cx="5988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ACTIVATE</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Wins</a:t>
            </a:r>
            <a:endParaRPr b="1" sz="1049">
              <a:solidFill>
                <a:schemeClr val="dk1"/>
              </a:solidFill>
              <a:latin typeface="Barlow"/>
              <a:ea typeface="Barlow"/>
              <a:cs typeface="Barlow"/>
              <a:sym typeface="Barlow"/>
            </a:endParaRPr>
          </a:p>
        </p:txBody>
      </p:sp>
      <p:sp>
        <p:nvSpPr>
          <p:cNvPr id="381" name="Google Shape;381;p51"/>
          <p:cNvSpPr txBox="1"/>
          <p:nvPr/>
        </p:nvSpPr>
        <p:spPr>
          <a:xfrm>
            <a:off x="7110630" y="1244347"/>
            <a:ext cx="8757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EXPAND</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Growth</a:t>
            </a:r>
            <a:endParaRPr b="1" sz="1049">
              <a:solidFill>
                <a:schemeClr val="dk1"/>
              </a:solidFill>
              <a:latin typeface="Barlow"/>
              <a:ea typeface="Barlow"/>
              <a:cs typeface="Barlow"/>
              <a:sym typeface="Barlow"/>
            </a:endParaRPr>
          </a:p>
        </p:txBody>
      </p:sp>
      <p:sp>
        <p:nvSpPr>
          <p:cNvPr id="382" name="Google Shape;382;p51"/>
          <p:cNvSpPr txBox="1"/>
          <p:nvPr/>
        </p:nvSpPr>
        <p:spPr>
          <a:xfrm>
            <a:off x="6078119" y="1244347"/>
            <a:ext cx="931500" cy="210300"/>
          </a:xfrm>
          <a:prstGeom prst="rect">
            <a:avLst/>
          </a:prstGeom>
          <a:noFill/>
          <a:ln>
            <a:noFill/>
          </a:ln>
        </p:spPr>
        <p:txBody>
          <a:bodyPr anchorCtr="0" anchor="ctr" bIns="95900" lIns="95900" spcFirstLastPara="1" rIns="95900" wrap="square" tIns="95900">
            <a:noAutofit/>
          </a:bodyPr>
          <a:lstStyle/>
          <a:p>
            <a:pPr indent="0" lvl="0" marL="0" rtl="0" algn="ctr">
              <a:spcBef>
                <a:spcPts val="0"/>
              </a:spcBef>
              <a:spcAft>
                <a:spcPts val="0"/>
              </a:spcAft>
              <a:buNone/>
            </a:pPr>
            <a:r>
              <a:rPr lang="en" sz="734">
                <a:solidFill>
                  <a:schemeClr val="dk1"/>
                </a:solidFill>
                <a:latin typeface="Barlow"/>
                <a:ea typeface="Barlow"/>
                <a:cs typeface="Barlow"/>
                <a:sym typeface="Barlow"/>
              </a:rPr>
              <a:t>RETAIN</a:t>
            </a:r>
            <a:endParaRPr sz="734">
              <a:solidFill>
                <a:schemeClr val="dk1"/>
              </a:solidFill>
              <a:latin typeface="Barlow"/>
              <a:ea typeface="Barlow"/>
              <a:cs typeface="Barlow"/>
              <a:sym typeface="Barlow"/>
            </a:endParaRPr>
          </a:p>
          <a:p>
            <a:pPr indent="0" lvl="0" marL="0" rtl="0" algn="ctr">
              <a:spcBef>
                <a:spcPts val="0"/>
              </a:spcBef>
              <a:spcAft>
                <a:spcPts val="0"/>
              </a:spcAft>
              <a:buNone/>
            </a:pPr>
            <a:r>
              <a:rPr b="1" lang="en" sz="1049">
                <a:solidFill>
                  <a:schemeClr val="dk1"/>
                </a:solidFill>
                <a:latin typeface="Barlow"/>
                <a:ea typeface="Barlow"/>
                <a:cs typeface="Barlow"/>
                <a:sym typeface="Barlow"/>
              </a:rPr>
              <a:t>Customers</a:t>
            </a:r>
            <a:endParaRPr b="1" sz="1049">
              <a:solidFill>
                <a:schemeClr val="dk1"/>
              </a:solidFill>
              <a:latin typeface="Barlow"/>
              <a:ea typeface="Barlow"/>
              <a:cs typeface="Barlow"/>
              <a:sym typeface="Barlow"/>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CUSTOM_21">
    <p:bg>
      <p:bgPr>
        <a:solidFill>
          <a:schemeClr val="lt1"/>
        </a:solidFill>
      </p:bgPr>
    </p:bg>
    <p:spTree>
      <p:nvGrpSpPr>
        <p:cNvPr id="383" name="Shape 383"/>
        <p:cNvGrpSpPr/>
        <p:nvPr/>
      </p:nvGrpSpPr>
      <p:grpSpPr>
        <a:xfrm>
          <a:off x="0" y="0"/>
          <a:ext cx="0" cy="0"/>
          <a:chOff x="0" y="0"/>
          <a:chExt cx="0" cy="0"/>
        </a:xfrm>
      </p:grpSpPr>
      <p:sp>
        <p:nvSpPr>
          <p:cNvPr id="384" name="Google Shape;384;p52"/>
          <p:cNvSpPr/>
          <p:nvPr/>
        </p:nvSpPr>
        <p:spPr>
          <a:xfrm>
            <a:off x="0" y="4782875"/>
            <a:ext cx="9144000" cy="36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2_1">
    <p:bg>
      <p:bgPr>
        <a:solidFill>
          <a:schemeClr val="lt2"/>
        </a:solidFill>
      </p:bgPr>
    </p:bg>
    <p:spTree>
      <p:nvGrpSpPr>
        <p:cNvPr id="16" name="Shape 16"/>
        <p:cNvGrpSpPr/>
        <p:nvPr/>
      </p:nvGrpSpPr>
      <p:grpSpPr>
        <a:xfrm>
          <a:off x="0" y="0"/>
          <a:ext cx="0" cy="0"/>
          <a:chOff x="0" y="0"/>
          <a:chExt cx="0" cy="0"/>
        </a:xfrm>
      </p:grpSpPr>
      <p:sp>
        <p:nvSpPr>
          <p:cNvPr id="17" name="Google Shape;17;p6"/>
          <p:cNvSpPr txBox="1"/>
          <p:nvPr>
            <p:ph idx="1" type="subTitle"/>
          </p:nvPr>
        </p:nvSpPr>
        <p:spPr>
          <a:xfrm>
            <a:off x="772583" y="4050291"/>
            <a:ext cx="4391700" cy="6546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None/>
              <a:defRPr i="1" sz="1200"/>
            </a:lvl1pPr>
            <a:lvl2pPr lvl="1" rtl="0">
              <a:spcBef>
                <a:spcPts val="0"/>
              </a:spcBef>
              <a:spcAft>
                <a:spcPts val="0"/>
              </a:spcAft>
              <a:buSzPts val="1200"/>
              <a:buNone/>
              <a:defRPr i="1" sz="1200"/>
            </a:lvl2pPr>
            <a:lvl3pPr lvl="2" rtl="0">
              <a:spcBef>
                <a:spcPts val="0"/>
              </a:spcBef>
              <a:spcAft>
                <a:spcPts val="0"/>
              </a:spcAft>
              <a:buSzPts val="1200"/>
              <a:buNone/>
              <a:defRPr i="1" sz="1200"/>
            </a:lvl3pPr>
            <a:lvl4pPr lvl="3" rtl="0">
              <a:spcBef>
                <a:spcPts val="0"/>
              </a:spcBef>
              <a:spcAft>
                <a:spcPts val="0"/>
              </a:spcAft>
              <a:buSzPts val="1200"/>
              <a:buNone/>
              <a:defRPr i="1" sz="1200"/>
            </a:lvl4pPr>
            <a:lvl5pPr lvl="4" rtl="0">
              <a:spcBef>
                <a:spcPts val="0"/>
              </a:spcBef>
              <a:spcAft>
                <a:spcPts val="0"/>
              </a:spcAft>
              <a:buSzPts val="1200"/>
              <a:buNone/>
              <a:defRPr i="1" sz="1200"/>
            </a:lvl5pPr>
            <a:lvl6pPr lvl="5" rtl="0">
              <a:spcBef>
                <a:spcPts val="0"/>
              </a:spcBef>
              <a:spcAft>
                <a:spcPts val="0"/>
              </a:spcAft>
              <a:buSzPts val="1200"/>
              <a:buNone/>
              <a:defRPr i="1" sz="1200"/>
            </a:lvl6pPr>
            <a:lvl7pPr lvl="6" rtl="0">
              <a:spcBef>
                <a:spcPts val="0"/>
              </a:spcBef>
              <a:spcAft>
                <a:spcPts val="0"/>
              </a:spcAft>
              <a:buSzPts val="1200"/>
              <a:buNone/>
              <a:defRPr i="1" sz="1200"/>
            </a:lvl7pPr>
            <a:lvl8pPr lvl="7" rtl="0">
              <a:spcBef>
                <a:spcPts val="0"/>
              </a:spcBef>
              <a:spcAft>
                <a:spcPts val="0"/>
              </a:spcAft>
              <a:buSzPts val="1200"/>
              <a:buNone/>
              <a:defRPr i="1" sz="1200"/>
            </a:lvl8pPr>
            <a:lvl9pPr lvl="8" rtl="0">
              <a:spcBef>
                <a:spcPts val="0"/>
              </a:spcBef>
              <a:spcAft>
                <a:spcPts val="0"/>
              </a:spcAft>
              <a:buSzPts val="1200"/>
              <a:buNone/>
              <a:defRPr i="1" sz="1200"/>
            </a:lvl9pPr>
          </a:lstStyle>
          <a:p/>
        </p:txBody>
      </p:sp>
      <p:sp>
        <p:nvSpPr>
          <p:cNvPr id="18" name="Google Shape;18;p6"/>
          <p:cNvSpPr txBox="1"/>
          <p:nvPr>
            <p:ph type="title"/>
          </p:nvPr>
        </p:nvSpPr>
        <p:spPr>
          <a:xfrm>
            <a:off x="772583" y="1479725"/>
            <a:ext cx="6307800" cy="2323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5200"/>
              <a:buFont typeface="Roboto"/>
              <a:buNone/>
              <a:defRPr b="1" i="1" sz="5200">
                <a:solidFill>
                  <a:schemeClr val="dk1"/>
                </a:solidFill>
                <a:latin typeface="Roboto"/>
                <a:ea typeface="Roboto"/>
                <a:cs typeface="Roboto"/>
                <a:sym typeface="Roboto"/>
              </a:defRPr>
            </a:lvl1pPr>
            <a:lvl2pPr lvl="1"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2pPr>
            <a:lvl3pPr lvl="2"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3pPr>
            <a:lvl4pPr lvl="3"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4pPr>
            <a:lvl5pPr lvl="4"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5pPr>
            <a:lvl6pPr lvl="5"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6pPr>
            <a:lvl7pPr lvl="6"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7pPr>
            <a:lvl8pPr lvl="7"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8pPr>
            <a:lvl9pPr lvl="8" rtl="0">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9pPr>
          </a:lstStyle>
          <a:p/>
        </p:txBody>
      </p:sp>
      <p:sp>
        <p:nvSpPr>
          <p:cNvPr id="19" name="Google Shape;19;p6"/>
          <p:cNvSpPr txBox="1"/>
          <p:nvPr/>
        </p:nvSpPr>
        <p:spPr>
          <a:xfrm>
            <a:off x="772575" y="939825"/>
            <a:ext cx="5856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1"/>
                </a:solidFill>
                <a:latin typeface="Roboto Medium"/>
                <a:ea typeface="Roboto Medium"/>
                <a:cs typeface="Roboto Medium"/>
                <a:sym typeface="Roboto Medium"/>
              </a:rPr>
              <a:t>W I N N I N G   B Y   D E S I G N</a:t>
            </a:r>
            <a:endParaRPr sz="1200">
              <a:solidFill>
                <a:srgbClr val="FFFFFF"/>
              </a:solidFill>
              <a:latin typeface="Roboto Light"/>
              <a:ea typeface="Roboto Light"/>
              <a:cs typeface="Roboto Light"/>
              <a:sym typeface="Roboto Ligh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2_1">
    <p:bg>
      <p:bgPr>
        <a:solidFill>
          <a:schemeClr val="lt2"/>
        </a:solidFill>
      </p:bgPr>
    </p:bg>
    <p:spTree>
      <p:nvGrpSpPr>
        <p:cNvPr id="385" name="Shape 385"/>
        <p:cNvGrpSpPr/>
        <p:nvPr/>
      </p:nvGrpSpPr>
      <p:grpSpPr>
        <a:xfrm>
          <a:off x="0" y="0"/>
          <a:ext cx="0" cy="0"/>
          <a:chOff x="0" y="0"/>
          <a:chExt cx="0" cy="0"/>
        </a:xfrm>
      </p:grpSpPr>
      <p:sp>
        <p:nvSpPr>
          <p:cNvPr id="386" name="Google Shape;386;p53"/>
          <p:cNvSpPr txBox="1"/>
          <p:nvPr>
            <p:ph idx="1" type="subTitle"/>
          </p:nvPr>
        </p:nvSpPr>
        <p:spPr>
          <a:xfrm>
            <a:off x="772583" y="4050291"/>
            <a:ext cx="4391700" cy="654600"/>
          </a:xfrm>
          <a:prstGeom prst="rect">
            <a:avLst/>
          </a:prstGeom>
        </p:spPr>
        <p:txBody>
          <a:bodyPr anchorCtr="0" anchor="t" bIns="91425" lIns="91425" spcFirstLastPara="1" rIns="91425" wrap="square" tIns="91425">
            <a:normAutofit/>
          </a:bodyPr>
          <a:lstStyle>
            <a:lvl1pPr lvl="0">
              <a:spcBef>
                <a:spcPts val="0"/>
              </a:spcBef>
              <a:spcAft>
                <a:spcPts val="0"/>
              </a:spcAft>
              <a:buSzPts val="1200"/>
              <a:buNone/>
              <a:defRPr i="1" sz="1200"/>
            </a:lvl1pPr>
            <a:lvl2pPr lvl="1">
              <a:spcBef>
                <a:spcPts val="0"/>
              </a:spcBef>
              <a:spcAft>
                <a:spcPts val="0"/>
              </a:spcAft>
              <a:buSzPts val="1200"/>
              <a:buNone/>
              <a:defRPr i="1" sz="1200"/>
            </a:lvl2pPr>
            <a:lvl3pPr lvl="2">
              <a:spcBef>
                <a:spcPts val="0"/>
              </a:spcBef>
              <a:spcAft>
                <a:spcPts val="0"/>
              </a:spcAft>
              <a:buSzPts val="1200"/>
              <a:buNone/>
              <a:defRPr i="1" sz="1200"/>
            </a:lvl3pPr>
            <a:lvl4pPr lvl="3">
              <a:spcBef>
                <a:spcPts val="0"/>
              </a:spcBef>
              <a:spcAft>
                <a:spcPts val="0"/>
              </a:spcAft>
              <a:buSzPts val="1200"/>
              <a:buNone/>
              <a:defRPr i="1" sz="1200"/>
            </a:lvl4pPr>
            <a:lvl5pPr lvl="4">
              <a:spcBef>
                <a:spcPts val="0"/>
              </a:spcBef>
              <a:spcAft>
                <a:spcPts val="0"/>
              </a:spcAft>
              <a:buSzPts val="1200"/>
              <a:buNone/>
              <a:defRPr i="1" sz="1200"/>
            </a:lvl5pPr>
            <a:lvl6pPr lvl="5">
              <a:spcBef>
                <a:spcPts val="0"/>
              </a:spcBef>
              <a:spcAft>
                <a:spcPts val="0"/>
              </a:spcAft>
              <a:buSzPts val="1200"/>
              <a:buNone/>
              <a:defRPr i="1" sz="1200"/>
            </a:lvl6pPr>
            <a:lvl7pPr lvl="6">
              <a:spcBef>
                <a:spcPts val="0"/>
              </a:spcBef>
              <a:spcAft>
                <a:spcPts val="0"/>
              </a:spcAft>
              <a:buSzPts val="1200"/>
              <a:buNone/>
              <a:defRPr i="1" sz="1200"/>
            </a:lvl7pPr>
            <a:lvl8pPr lvl="7">
              <a:spcBef>
                <a:spcPts val="0"/>
              </a:spcBef>
              <a:spcAft>
                <a:spcPts val="0"/>
              </a:spcAft>
              <a:buSzPts val="1200"/>
              <a:buNone/>
              <a:defRPr i="1" sz="1200"/>
            </a:lvl8pPr>
            <a:lvl9pPr lvl="8">
              <a:spcBef>
                <a:spcPts val="0"/>
              </a:spcBef>
              <a:spcAft>
                <a:spcPts val="0"/>
              </a:spcAft>
              <a:buSzPts val="1200"/>
              <a:buNone/>
              <a:defRPr i="1" sz="1200"/>
            </a:lvl9pPr>
          </a:lstStyle>
          <a:p/>
        </p:txBody>
      </p:sp>
      <p:sp>
        <p:nvSpPr>
          <p:cNvPr id="387" name="Google Shape;387;p53"/>
          <p:cNvSpPr txBox="1"/>
          <p:nvPr>
            <p:ph type="title"/>
          </p:nvPr>
        </p:nvSpPr>
        <p:spPr>
          <a:xfrm>
            <a:off x="772583" y="1479725"/>
            <a:ext cx="6307800" cy="2323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5200"/>
              <a:buFont typeface="Roboto"/>
              <a:buNone/>
              <a:defRPr b="1" i="1" sz="52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b="1">
                <a:solidFill>
                  <a:schemeClr val="dk1"/>
                </a:solidFill>
                <a:latin typeface="Roboto"/>
                <a:ea typeface="Roboto"/>
                <a:cs typeface="Roboto"/>
                <a:sym typeface="Roboto"/>
              </a:defRPr>
            </a:lvl9pPr>
          </a:lstStyle>
          <a:p/>
        </p:txBody>
      </p:sp>
      <p:sp>
        <p:nvSpPr>
          <p:cNvPr id="388" name="Google Shape;388;p53"/>
          <p:cNvSpPr txBox="1"/>
          <p:nvPr/>
        </p:nvSpPr>
        <p:spPr>
          <a:xfrm>
            <a:off x="772575" y="939825"/>
            <a:ext cx="5856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1"/>
                </a:solidFill>
                <a:latin typeface="Roboto Medium"/>
                <a:ea typeface="Roboto Medium"/>
                <a:cs typeface="Roboto Medium"/>
                <a:sym typeface="Roboto Medium"/>
              </a:rPr>
              <a:t>W I N N I N G   B Y   D E S I G N</a:t>
            </a:r>
            <a:endParaRPr sz="1200">
              <a:solidFill>
                <a:srgbClr val="FFFFFF"/>
              </a:solidFill>
              <a:latin typeface="Roboto Light"/>
              <a:ea typeface="Roboto Light"/>
              <a:cs typeface="Roboto Light"/>
              <a:sym typeface="Roboto Light"/>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CUSTOM_14_1_1_1_1_1">
    <p:bg>
      <p:bgPr>
        <a:solidFill>
          <a:schemeClr val="lt1"/>
        </a:solidFill>
      </p:bgPr>
    </p:bg>
    <p:spTree>
      <p:nvGrpSpPr>
        <p:cNvPr id="389" name="Shape 389"/>
        <p:cNvGrpSpPr/>
        <p:nvPr/>
      </p:nvGrpSpPr>
      <p:grpSpPr>
        <a:xfrm>
          <a:off x="0" y="0"/>
          <a:ext cx="0" cy="0"/>
          <a:chOff x="0" y="0"/>
          <a:chExt cx="0" cy="0"/>
        </a:xfrm>
      </p:grpSpPr>
      <p:sp>
        <p:nvSpPr>
          <p:cNvPr id="390" name="Google Shape;390;p54"/>
          <p:cNvSpPr txBox="1"/>
          <p:nvPr/>
        </p:nvSpPr>
        <p:spPr>
          <a:xfrm>
            <a:off x="5126725" y="1814127"/>
            <a:ext cx="485100" cy="1417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01</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02</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03</a:t>
            </a:r>
            <a:endParaRPr sz="1600">
              <a:solidFill>
                <a:schemeClr val="dk1"/>
              </a:solidFill>
              <a:latin typeface="Roboto Medium"/>
              <a:ea typeface="Roboto Medium"/>
              <a:cs typeface="Roboto Medium"/>
              <a:sym typeface="Roboto Medium"/>
            </a:endParaRPr>
          </a:p>
        </p:txBody>
      </p:sp>
      <p:sp>
        <p:nvSpPr>
          <p:cNvPr id="391" name="Google Shape;391;p54"/>
          <p:cNvSpPr txBox="1"/>
          <p:nvPr/>
        </p:nvSpPr>
        <p:spPr>
          <a:xfrm>
            <a:off x="5580774" y="1814125"/>
            <a:ext cx="2194500" cy="2449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Introduction</a:t>
            </a:r>
            <a:endParaRPr sz="1600">
              <a:solidFill>
                <a:schemeClr val="dk1"/>
              </a:solidFill>
              <a:latin typeface="Roboto Light"/>
              <a:ea typeface="Roboto Light"/>
              <a:cs typeface="Roboto Light"/>
              <a:sym typeface="Roboto Light"/>
            </a:endParaRPr>
          </a:p>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About WbD</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600">
                <a:solidFill>
                  <a:schemeClr val="dk1"/>
                </a:solidFill>
                <a:latin typeface="Roboto Light"/>
                <a:ea typeface="Roboto Light"/>
                <a:cs typeface="Roboto Light"/>
                <a:sym typeface="Roboto Light"/>
              </a:rPr>
              <a:t>Design Aspects</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Logo </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Color</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Typography</a:t>
            </a:r>
            <a:endParaRPr sz="12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None/>
            </a:pPr>
            <a:r>
              <a:rPr lang="en" sz="1200">
                <a:solidFill>
                  <a:schemeClr val="dk1"/>
                </a:solidFill>
                <a:latin typeface="Roboto Light"/>
                <a:ea typeface="Roboto Light"/>
                <a:cs typeface="Roboto Light"/>
                <a:sym typeface="Roboto Light"/>
              </a:rPr>
              <a:t>Graphic Elements</a:t>
            </a:r>
            <a:endParaRPr sz="800">
              <a:solidFill>
                <a:schemeClr val="dk1"/>
              </a:solidFill>
              <a:latin typeface="Roboto Light"/>
              <a:ea typeface="Roboto Light"/>
              <a:cs typeface="Roboto Light"/>
              <a:sym typeface="Roboto Light"/>
            </a:endParaRPr>
          </a:p>
        </p:txBody>
      </p:sp>
      <p:sp>
        <p:nvSpPr>
          <p:cNvPr id="392" name="Google Shape;392;p54"/>
          <p:cNvSpPr txBox="1"/>
          <p:nvPr/>
        </p:nvSpPr>
        <p:spPr>
          <a:xfrm>
            <a:off x="5102775" y="799350"/>
            <a:ext cx="2078100" cy="724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3600">
                <a:solidFill>
                  <a:schemeClr val="dk1"/>
                </a:solidFill>
                <a:latin typeface="Roboto Medium"/>
                <a:ea typeface="Roboto Medium"/>
                <a:cs typeface="Roboto Medium"/>
                <a:sym typeface="Roboto Medium"/>
              </a:rPr>
              <a:t>I N D E X</a:t>
            </a:r>
            <a:endParaRPr sz="3600">
              <a:solidFill>
                <a:schemeClr val="dk1"/>
              </a:solidFill>
              <a:latin typeface="Roboto Medium"/>
              <a:ea typeface="Roboto Medium"/>
              <a:cs typeface="Roboto Medium"/>
              <a:sym typeface="Roboto Medium"/>
            </a:endParaRPr>
          </a:p>
        </p:txBody>
      </p:sp>
      <p:cxnSp>
        <p:nvCxnSpPr>
          <p:cNvPr id="393" name="Google Shape;393;p54"/>
          <p:cNvCxnSpPr/>
          <p:nvPr/>
        </p:nvCxnSpPr>
        <p:spPr>
          <a:xfrm>
            <a:off x="5126727" y="1669138"/>
            <a:ext cx="2736300" cy="0"/>
          </a:xfrm>
          <a:prstGeom prst="straightConnector1">
            <a:avLst/>
          </a:prstGeom>
          <a:noFill/>
          <a:ln cap="flat" cmpd="sng" w="9525">
            <a:solidFill>
              <a:schemeClr val="dk1"/>
            </a:solidFill>
            <a:prstDash val="dot"/>
            <a:round/>
            <a:headEnd len="med" w="med" type="none"/>
            <a:tailEnd len="med" w="med" type="none"/>
          </a:ln>
        </p:spPr>
      </p:cxnSp>
      <p:sp>
        <p:nvSpPr>
          <p:cNvPr id="394" name="Google Shape;394;p54"/>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a:buNone/>
              <a:defRPr>
                <a:solidFill>
                  <a:srgbClr val="CCCCCC"/>
                </a:solidFill>
                <a:latin typeface="Roboto Light"/>
                <a:ea typeface="Roboto Light"/>
                <a:cs typeface="Roboto Light"/>
                <a:sym typeface="Roboto Light"/>
              </a:defRPr>
            </a:lvl1pPr>
            <a:lvl2pPr lvl="1">
              <a:buNone/>
              <a:defRPr>
                <a:solidFill>
                  <a:srgbClr val="CCCCCC"/>
                </a:solidFill>
                <a:latin typeface="Roboto Light"/>
                <a:ea typeface="Roboto Light"/>
                <a:cs typeface="Roboto Light"/>
                <a:sym typeface="Roboto Light"/>
              </a:defRPr>
            </a:lvl2pPr>
            <a:lvl3pPr lvl="2">
              <a:buNone/>
              <a:defRPr>
                <a:solidFill>
                  <a:srgbClr val="CCCCCC"/>
                </a:solidFill>
                <a:latin typeface="Roboto Light"/>
                <a:ea typeface="Roboto Light"/>
                <a:cs typeface="Roboto Light"/>
                <a:sym typeface="Roboto Light"/>
              </a:defRPr>
            </a:lvl3pPr>
            <a:lvl4pPr lvl="3">
              <a:buNone/>
              <a:defRPr>
                <a:solidFill>
                  <a:srgbClr val="CCCCCC"/>
                </a:solidFill>
                <a:latin typeface="Roboto Light"/>
                <a:ea typeface="Roboto Light"/>
                <a:cs typeface="Roboto Light"/>
                <a:sym typeface="Roboto Light"/>
              </a:defRPr>
            </a:lvl4pPr>
            <a:lvl5pPr lvl="4">
              <a:buNone/>
              <a:defRPr>
                <a:solidFill>
                  <a:srgbClr val="CCCCCC"/>
                </a:solidFill>
                <a:latin typeface="Roboto Light"/>
                <a:ea typeface="Roboto Light"/>
                <a:cs typeface="Roboto Light"/>
                <a:sym typeface="Roboto Light"/>
              </a:defRPr>
            </a:lvl5pPr>
            <a:lvl6pPr lvl="5">
              <a:buNone/>
              <a:defRPr>
                <a:solidFill>
                  <a:srgbClr val="CCCCCC"/>
                </a:solidFill>
                <a:latin typeface="Roboto Light"/>
                <a:ea typeface="Roboto Light"/>
                <a:cs typeface="Roboto Light"/>
                <a:sym typeface="Roboto Light"/>
              </a:defRPr>
            </a:lvl6pPr>
            <a:lvl7pPr lvl="6">
              <a:buNone/>
              <a:defRPr>
                <a:solidFill>
                  <a:srgbClr val="CCCCCC"/>
                </a:solidFill>
                <a:latin typeface="Roboto Light"/>
                <a:ea typeface="Roboto Light"/>
                <a:cs typeface="Roboto Light"/>
                <a:sym typeface="Roboto Light"/>
              </a:defRPr>
            </a:lvl7pPr>
            <a:lvl8pPr lvl="7">
              <a:buNone/>
              <a:defRPr>
                <a:solidFill>
                  <a:srgbClr val="CCCCCC"/>
                </a:solidFill>
                <a:latin typeface="Roboto Light"/>
                <a:ea typeface="Roboto Light"/>
                <a:cs typeface="Roboto Light"/>
                <a:sym typeface="Roboto Light"/>
              </a:defRPr>
            </a:lvl8pPr>
            <a:lvl9pPr lvl="8">
              <a:buNone/>
              <a:defRPr>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4223">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5" name="Shape 395"/>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396" name="Shape 396"/>
        <p:cNvGrpSpPr/>
        <p:nvPr/>
      </p:nvGrpSpPr>
      <p:grpSpPr>
        <a:xfrm>
          <a:off x="0" y="0"/>
          <a:ext cx="0" cy="0"/>
          <a:chOff x="0" y="0"/>
          <a:chExt cx="0" cy="0"/>
        </a:xfrm>
      </p:grpSpPr>
      <p:sp>
        <p:nvSpPr>
          <p:cNvPr id="397" name="Google Shape;397;p56"/>
          <p:cNvSpPr/>
          <p:nvPr/>
        </p:nvSpPr>
        <p:spPr>
          <a:xfrm>
            <a:off x="272570" y="1080515"/>
            <a:ext cx="1352536" cy="2721043"/>
          </a:xfrm>
          <a:custGeom>
            <a:rect b="b" l="l" r="r" t="t"/>
            <a:pathLst>
              <a:path extrusionOk="0" h="79221" w="39378">
                <a:moveTo>
                  <a:pt x="1" y="79220"/>
                </a:moveTo>
                <a:lnTo>
                  <a:pt x="39377" y="70941"/>
                </a:lnTo>
                <a:lnTo>
                  <a:pt x="39377" y="8280"/>
                </a:lnTo>
                <a:lnTo>
                  <a:pt x="1" y="1"/>
                </a:lnTo>
                <a:lnTo>
                  <a:pt x="1" y="7922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398" name="Google Shape;398;p56"/>
          <p:cNvSpPr/>
          <p:nvPr/>
        </p:nvSpPr>
        <p:spPr>
          <a:xfrm>
            <a:off x="1715513" y="1380588"/>
            <a:ext cx="1353223" cy="2120958"/>
          </a:xfrm>
          <a:custGeom>
            <a:rect b="b" l="l" r="r" t="t"/>
            <a:pathLst>
              <a:path extrusionOk="0" h="61750" w="39398">
                <a:moveTo>
                  <a:pt x="0" y="61749"/>
                </a:moveTo>
                <a:lnTo>
                  <a:pt x="39398" y="53470"/>
                </a:lnTo>
                <a:lnTo>
                  <a:pt x="39398" y="8280"/>
                </a:lnTo>
                <a:lnTo>
                  <a:pt x="0" y="0"/>
                </a:lnTo>
                <a:lnTo>
                  <a:pt x="0" y="61749"/>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399" name="Google Shape;399;p56"/>
          <p:cNvSpPr/>
          <p:nvPr/>
        </p:nvSpPr>
        <p:spPr>
          <a:xfrm>
            <a:off x="3159142" y="1680850"/>
            <a:ext cx="1357860" cy="1520495"/>
          </a:xfrm>
          <a:custGeom>
            <a:rect b="b" l="l" r="r" t="t"/>
            <a:pathLst>
              <a:path extrusionOk="0" h="44268" w="39533">
                <a:moveTo>
                  <a:pt x="1" y="44268"/>
                </a:moveTo>
                <a:lnTo>
                  <a:pt x="39533" y="35957"/>
                </a:lnTo>
                <a:lnTo>
                  <a:pt x="39533" y="8290"/>
                </a:lnTo>
                <a:lnTo>
                  <a:pt x="1" y="0"/>
                </a:lnTo>
                <a:lnTo>
                  <a:pt x="1" y="44268"/>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400" name="Google Shape;400;p56"/>
          <p:cNvSpPr/>
          <p:nvPr/>
        </p:nvSpPr>
        <p:spPr>
          <a:xfrm>
            <a:off x="4634904" y="1680850"/>
            <a:ext cx="1357860" cy="1520495"/>
          </a:xfrm>
          <a:custGeom>
            <a:rect b="b" l="l" r="r" t="t"/>
            <a:pathLst>
              <a:path extrusionOk="0" h="44268" w="39533">
                <a:moveTo>
                  <a:pt x="39533" y="0"/>
                </a:moveTo>
                <a:lnTo>
                  <a:pt x="1" y="8300"/>
                </a:lnTo>
                <a:lnTo>
                  <a:pt x="1" y="35967"/>
                </a:lnTo>
                <a:lnTo>
                  <a:pt x="39533" y="44268"/>
                </a:lnTo>
                <a:lnTo>
                  <a:pt x="39533"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401" name="Google Shape;401;p56"/>
          <p:cNvSpPr/>
          <p:nvPr/>
        </p:nvSpPr>
        <p:spPr>
          <a:xfrm>
            <a:off x="6083171" y="1380588"/>
            <a:ext cx="1353257" cy="2120958"/>
          </a:xfrm>
          <a:custGeom>
            <a:rect b="b" l="l" r="r" t="t"/>
            <a:pathLst>
              <a:path extrusionOk="0" h="61750" w="39399">
                <a:moveTo>
                  <a:pt x="39398" y="0"/>
                </a:moveTo>
                <a:lnTo>
                  <a:pt x="1" y="8280"/>
                </a:lnTo>
                <a:lnTo>
                  <a:pt x="1" y="53470"/>
                </a:lnTo>
                <a:lnTo>
                  <a:pt x="39398" y="61749"/>
                </a:lnTo>
                <a:lnTo>
                  <a:pt x="39398" y="0"/>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402" name="Google Shape;402;p56"/>
          <p:cNvSpPr/>
          <p:nvPr/>
        </p:nvSpPr>
        <p:spPr>
          <a:xfrm>
            <a:off x="7526835" y="1080515"/>
            <a:ext cx="1352502" cy="2721043"/>
          </a:xfrm>
          <a:custGeom>
            <a:rect b="b" l="l" r="r" t="t"/>
            <a:pathLst>
              <a:path extrusionOk="0" h="79221" w="39377">
                <a:moveTo>
                  <a:pt x="39377" y="1"/>
                </a:moveTo>
                <a:lnTo>
                  <a:pt x="0" y="8280"/>
                </a:lnTo>
                <a:lnTo>
                  <a:pt x="0" y="70951"/>
                </a:lnTo>
                <a:lnTo>
                  <a:pt x="39377" y="79220"/>
                </a:lnTo>
                <a:lnTo>
                  <a:pt x="39377" y="1"/>
                </a:lnTo>
                <a:close/>
              </a:path>
            </a:pathLst>
          </a:custGeom>
          <a:solidFill>
            <a:schemeClr val="lt2"/>
          </a:solidFill>
          <a:ln>
            <a:noFill/>
          </a:ln>
        </p:spPr>
        <p:txBody>
          <a:bodyPr anchorCtr="0" anchor="ctr" bIns="131575" lIns="131575" spcFirstLastPara="1" rIns="131575" wrap="square" tIns="131575">
            <a:noAutofit/>
          </a:bodyPr>
          <a:lstStyle/>
          <a:p>
            <a:pPr indent="0" lvl="0" marL="0" rtl="0" algn="l">
              <a:spcBef>
                <a:spcPts val="0"/>
              </a:spcBef>
              <a:spcAft>
                <a:spcPts val="0"/>
              </a:spcAft>
              <a:buNone/>
            </a:pPr>
            <a:r>
              <a:t/>
            </a:r>
            <a:endParaRPr/>
          </a:p>
        </p:txBody>
      </p:sp>
      <p:sp>
        <p:nvSpPr>
          <p:cNvPr id="403" name="Google Shape;403;p56"/>
          <p:cNvSpPr txBox="1"/>
          <p:nvPr/>
        </p:nvSpPr>
        <p:spPr>
          <a:xfrm>
            <a:off x="4885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Awareness</a:t>
            </a:r>
            <a:endParaRPr b="1" sz="1000">
              <a:solidFill>
                <a:schemeClr val="dk1"/>
              </a:solidFill>
              <a:latin typeface="Roboto"/>
              <a:ea typeface="Roboto"/>
              <a:cs typeface="Roboto"/>
              <a:sym typeface="Roboto"/>
            </a:endParaRPr>
          </a:p>
        </p:txBody>
      </p:sp>
      <p:sp>
        <p:nvSpPr>
          <p:cNvPr id="404" name="Google Shape;404;p56"/>
          <p:cNvSpPr txBox="1"/>
          <p:nvPr/>
        </p:nvSpPr>
        <p:spPr>
          <a:xfrm>
            <a:off x="19318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Education</a:t>
            </a:r>
            <a:endParaRPr b="1" sz="1000">
              <a:solidFill>
                <a:schemeClr val="dk1"/>
              </a:solidFill>
              <a:latin typeface="Roboto"/>
              <a:ea typeface="Roboto"/>
              <a:cs typeface="Roboto"/>
              <a:sym typeface="Roboto"/>
            </a:endParaRPr>
          </a:p>
        </p:txBody>
      </p:sp>
      <p:sp>
        <p:nvSpPr>
          <p:cNvPr id="405" name="Google Shape;405;p56"/>
          <p:cNvSpPr txBox="1"/>
          <p:nvPr/>
        </p:nvSpPr>
        <p:spPr>
          <a:xfrm>
            <a:off x="33750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Selection</a:t>
            </a:r>
            <a:endParaRPr b="1" sz="1000">
              <a:solidFill>
                <a:schemeClr val="dk1"/>
              </a:solidFill>
              <a:latin typeface="Roboto"/>
              <a:ea typeface="Roboto"/>
              <a:cs typeface="Roboto"/>
              <a:sym typeface="Roboto"/>
            </a:endParaRPr>
          </a:p>
        </p:txBody>
      </p:sp>
      <p:sp>
        <p:nvSpPr>
          <p:cNvPr id="406" name="Google Shape;406;p56"/>
          <p:cNvSpPr txBox="1"/>
          <p:nvPr/>
        </p:nvSpPr>
        <p:spPr>
          <a:xfrm>
            <a:off x="485350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Onboarding</a:t>
            </a:r>
            <a:endParaRPr b="1" sz="1000">
              <a:solidFill>
                <a:schemeClr val="dk1"/>
              </a:solidFill>
              <a:latin typeface="Roboto"/>
              <a:ea typeface="Roboto"/>
              <a:cs typeface="Roboto"/>
              <a:sym typeface="Roboto"/>
            </a:endParaRPr>
          </a:p>
        </p:txBody>
      </p:sp>
      <p:sp>
        <p:nvSpPr>
          <p:cNvPr id="407" name="Google Shape;407;p56"/>
          <p:cNvSpPr txBox="1"/>
          <p:nvPr/>
        </p:nvSpPr>
        <p:spPr>
          <a:xfrm>
            <a:off x="63319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Retention</a:t>
            </a:r>
            <a:endParaRPr b="1" sz="1000">
              <a:solidFill>
                <a:schemeClr val="dk1"/>
              </a:solidFill>
              <a:latin typeface="Roboto"/>
              <a:ea typeface="Roboto"/>
              <a:cs typeface="Roboto"/>
              <a:sym typeface="Roboto"/>
            </a:endParaRPr>
          </a:p>
        </p:txBody>
      </p:sp>
      <p:sp>
        <p:nvSpPr>
          <p:cNvPr id="408" name="Google Shape;408;p56"/>
          <p:cNvSpPr txBox="1"/>
          <p:nvPr/>
        </p:nvSpPr>
        <p:spPr>
          <a:xfrm>
            <a:off x="7742750" y="897953"/>
            <a:ext cx="9207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lang="en" sz="1000">
                <a:solidFill>
                  <a:schemeClr val="dk1"/>
                </a:solidFill>
                <a:latin typeface="Roboto"/>
                <a:ea typeface="Roboto"/>
                <a:cs typeface="Roboto"/>
                <a:sym typeface="Roboto"/>
              </a:rPr>
              <a:t>Expansion</a:t>
            </a:r>
            <a:endParaRPr b="1" sz="1000">
              <a:solidFill>
                <a:schemeClr val="dk1"/>
              </a:solidFill>
              <a:latin typeface="Roboto"/>
              <a:ea typeface="Roboto"/>
              <a:cs typeface="Roboto"/>
              <a:sym typeface="Roboto"/>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TITLE_2">
    <p:spTree>
      <p:nvGrpSpPr>
        <p:cNvPr id="409" name="Shape 409"/>
        <p:cNvGrpSpPr/>
        <p:nvPr/>
      </p:nvGrpSpPr>
      <p:grpSpPr>
        <a:xfrm>
          <a:off x="0" y="0"/>
          <a:ext cx="0" cy="0"/>
          <a:chOff x="0" y="0"/>
          <a:chExt cx="0" cy="0"/>
        </a:xfrm>
      </p:grpSpPr>
      <p:sp>
        <p:nvSpPr>
          <p:cNvPr id="410" name="Google Shape;410;p57"/>
          <p:cNvSpPr txBox="1"/>
          <p:nvPr>
            <p:ph idx="12" type="sldNum"/>
          </p:nvPr>
        </p:nvSpPr>
        <p:spPr>
          <a:xfrm>
            <a:off x="7928088" y="4933408"/>
            <a:ext cx="548700" cy="107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11" name="Google Shape;411;p57"/>
          <p:cNvSpPr/>
          <p:nvPr/>
        </p:nvSpPr>
        <p:spPr>
          <a:xfrm>
            <a:off x="460676" y="4859911"/>
            <a:ext cx="8242500" cy="24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CUSTOM_14_1_1_1_1_1">
    <p:bg>
      <p:bgPr>
        <a:solidFill>
          <a:schemeClr val="lt1"/>
        </a:solidFill>
      </p:bgPr>
    </p:bg>
    <p:spTree>
      <p:nvGrpSpPr>
        <p:cNvPr id="20" name="Shape 20"/>
        <p:cNvGrpSpPr/>
        <p:nvPr/>
      </p:nvGrpSpPr>
      <p:grpSpPr>
        <a:xfrm>
          <a:off x="0" y="0"/>
          <a:ext cx="0" cy="0"/>
          <a:chOff x="0" y="0"/>
          <a:chExt cx="0" cy="0"/>
        </a:xfrm>
      </p:grpSpPr>
      <p:sp>
        <p:nvSpPr>
          <p:cNvPr id="21" name="Google Shape;21;p7"/>
          <p:cNvSpPr txBox="1"/>
          <p:nvPr/>
        </p:nvSpPr>
        <p:spPr>
          <a:xfrm>
            <a:off x="5126725" y="1814127"/>
            <a:ext cx="485100" cy="1417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01</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02</a:t>
            </a:r>
            <a:endParaRPr sz="1600">
              <a:solidFill>
                <a:schemeClr val="dk1"/>
              </a:solidFill>
              <a:latin typeface="Roboto Medium"/>
              <a:ea typeface="Roboto Medium"/>
              <a:cs typeface="Roboto Medium"/>
              <a:sym typeface="Roboto Medium"/>
            </a:endParaRPr>
          </a:p>
          <a:p>
            <a:pPr indent="0" lvl="0" marL="0" rtl="0" algn="l">
              <a:lnSpc>
                <a:spcPct val="200000"/>
              </a:lnSpc>
              <a:spcBef>
                <a:spcPts val="0"/>
              </a:spcBef>
              <a:spcAft>
                <a:spcPts val="0"/>
              </a:spcAft>
              <a:buNone/>
            </a:pPr>
            <a:r>
              <a:rPr lang="en" sz="1600">
                <a:solidFill>
                  <a:schemeClr val="dk1"/>
                </a:solidFill>
                <a:latin typeface="Roboto Medium"/>
                <a:ea typeface="Roboto Medium"/>
                <a:cs typeface="Roboto Medium"/>
                <a:sym typeface="Roboto Medium"/>
              </a:rPr>
              <a:t>03</a:t>
            </a:r>
            <a:endParaRPr sz="1600">
              <a:solidFill>
                <a:schemeClr val="dk1"/>
              </a:solidFill>
              <a:latin typeface="Roboto Medium"/>
              <a:ea typeface="Roboto Medium"/>
              <a:cs typeface="Roboto Medium"/>
              <a:sym typeface="Roboto Medium"/>
            </a:endParaRPr>
          </a:p>
        </p:txBody>
      </p:sp>
      <p:sp>
        <p:nvSpPr>
          <p:cNvPr id="22" name="Google Shape;22;p7"/>
          <p:cNvSpPr txBox="1"/>
          <p:nvPr/>
        </p:nvSpPr>
        <p:spPr>
          <a:xfrm>
            <a:off x="5580774" y="1814125"/>
            <a:ext cx="2194500" cy="2449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Introduction</a:t>
            </a:r>
            <a:endParaRPr sz="1600">
              <a:solidFill>
                <a:schemeClr val="dk1"/>
              </a:solidFill>
              <a:latin typeface="Roboto Light"/>
              <a:ea typeface="Roboto Light"/>
              <a:cs typeface="Roboto Light"/>
              <a:sym typeface="Roboto Light"/>
            </a:endParaRPr>
          </a:p>
          <a:p>
            <a:pPr indent="0" lvl="0" marL="0" rtl="0" algn="l">
              <a:lnSpc>
                <a:spcPct val="200000"/>
              </a:lnSpc>
              <a:spcBef>
                <a:spcPts val="0"/>
              </a:spcBef>
              <a:spcAft>
                <a:spcPts val="0"/>
              </a:spcAft>
              <a:buNone/>
            </a:pPr>
            <a:r>
              <a:rPr lang="en" sz="1600">
                <a:solidFill>
                  <a:schemeClr val="dk1"/>
                </a:solidFill>
                <a:latin typeface="Roboto Light"/>
                <a:ea typeface="Roboto Light"/>
                <a:cs typeface="Roboto Light"/>
                <a:sym typeface="Roboto Light"/>
              </a:rPr>
              <a:t>About WbD</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600">
                <a:solidFill>
                  <a:schemeClr val="dk1"/>
                </a:solidFill>
                <a:latin typeface="Roboto Light"/>
                <a:ea typeface="Roboto Light"/>
                <a:cs typeface="Roboto Light"/>
                <a:sym typeface="Roboto Light"/>
              </a:rPr>
              <a:t>Design Aspects</a:t>
            </a:r>
            <a:endParaRPr sz="16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Logo </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Color</a:t>
            </a:r>
            <a:endParaRPr sz="1200">
              <a:solidFill>
                <a:schemeClr val="dk1"/>
              </a:solidFill>
              <a:latin typeface="Roboto Light"/>
              <a:ea typeface="Roboto Light"/>
              <a:cs typeface="Roboto Light"/>
              <a:sym typeface="Roboto Light"/>
            </a:endParaRPr>
          </a:p>
          <a:p>
            <a:pPr indent="0" lvl="0" marL="0" rtl="0" algn="l">
              <a:lnSpc>
                <a:spcPct val="130000"/>
              </a:lnSpc>
              <a:spcBef>
                <a:spcPts val="0"/>
              </a:spcBef>
              <a:spcAft>
                <a:spcPts val="0"/>
              </a:spcAft>
              <a:buNone/>
            </a:pPr>
            <a:r>
              <a:rPr lang="en" sz="1200">
                <a:solidFill>
                  <a:schemeClr val="dk1"/>
                </a:solidFill>
                <a:latin typeface="Roboto Light"/>
                <a:ea typeface="Roboto Light"/>
                <a:cs typeface="Roboto Light"/>
                <a:sym typeface="Roboto Light"/>
              </a:rPr>
              <a:t>Typography</a:t>
            </a:r>
            <a:endParaRPr sz="12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None/>
            </a:pPr>
            <a:r>
              <a:rPr lang="en" sz="1200">
                <a:solidFill>
                  <a:schemeClr val="dk1"/>
                </a:solidFill>
                <a:latin typeface="Roboto Light"/>
                <a:ea typeface="Roboto Light"/>
                <a:cs typeface="Roboto Light"/>
                <a:sym typeface="Roboto Light"/>
              </a:rPr>
              <a:t>Graphic Elements</a:t>
            </a:r>
            <a:endParaRPr sz="800">
              <a:solidFill>
                <a:schemeClr val="dk1"/>
              </a:solidFill>
              <a:latin typeface="Roboto Light"/>
              <a:ea typeface="Roboto Light"/>
              <a:cs typeface="Roboto Light"/>
              <a:sym typeface="Roboto Light"/>
            </a:endParaRPr>
          </a:p>
        </p:txBody>
      </p:sp>
      <p:sp>
        <p:nvSpPr>
          <p:cNvPr id="23" name="Google Shape;23;p7"/>
          <p:cNvSpPr txBox="1"/>
          <p:nvPr/>
        </p:nvSpPr>
        <p:spPr>
          <a:xfrm>
            <a:off x="5102775" y="799350"/>
            <a:ext cx="2078100" cy="724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3600">
                <a:solidFill>
                  <a:schemeClr val="dk1"/>
                </a:solidFill>
                <a:latin typeface="Roboto Medium"/>
                <a:ea typeface="Roboto Medium"/>
                <a:cs typeface="Roboto Medium"/>
                <a:sym typeface="Roboto Medium"/>
              </a:rPr>
              <a:t>I N D E X</a:t>
            </a:r>
            <a:endParaRPr sz="3600">
              <a:solidFill>
                <a:schemeClr val="dk1"/>
              </a:solidFill>
              <a:latin typeface="Roboto Medium"/>
              <a:ea typeface="Roboto Medium"/>
              <a:cs typeface="Roboto Medium"/>
              <a:sym typeface="Roboto Medium"/>
            </a:endParaRPr>
          </a:p>
        </p:txBody>
      </p:sp>
      <p:cxnSp>
        <p:nvCxnSpPr>
          <p:cNvPr id="24" name="Google Shape;24;p7"/>
          <p:cNvCxnSpPr/>
          <p:nvPr/>
        </p:nvCxnSpPr>
        <p:spPr>
          <a:xfrm>
            <a:off x="5126727" y="1669138"/>
            <a:ext cx="2736300" cy="0"/>
          </a:xfrm>
          <a:prstGeom prst="straightConnector1">
            <a:avLst/>
          </a:prstGeom>
          <a:noFill/>
          <a:ln cap="flat" cmpd="sng" w="9525">
            <a:solidFill>
              <a:schemeClr val="dk1"/>
            </a:solidFill>
            <a:prstDash val="dot"/>
            <a:round/>
            <a:headEnd len="med" w="med" type="none"/>
            <a:tailEnd len="med" w="med" type="none"/>
          </a:ln>
        </p:spPr>
      </p:cxnSp>
      <p:sp>
        <p:nvSpPr>
          <p:cNvPr id="25" name="Google Shape;25;p7"/>
          <p:cNvSpPr txBox="1"/>
          <p:nvPr>
            <p:ph idx="12" type="sldNum"/>
          </p:nvPr>
        </p:nvSpPr>
        <p:spPr>
          <a:xfrm>
            <a:off x="8525475" y="4875725"/>
            <a:ext cx="628500" cy="179700"/>
          </a:xfrm>
          <a:prstGeom prst="rect">
            <a:avLst/>
          </a:prstGeom>
          <a:noFill/>
          <a:ln>
            <a:noFill/>
          </a:ln>
        </p:spPr>
        <p:txBody>
          <a:bodyPr anchorCtr="0" anchor="ctr" bIns="91425" lIns="91425" spcFirstLastPara="1" rIns="91425" wrap="square" tIns="91425">
            <a:noAutofit/>
          </a:bodyPr>
          <a:lstStyle>
            <a:lvl1pPr lvl="0" rtl="0">
              <a:buNone/>
              <a:defRPr>
                <a:solidFill>
                  <a:srgbClr val="CCCCCC"/>
                </a:solidFill>
                <a:latin typeface="Roboto Light"/>
                <a:ea typeface="Roboto Light"/>
                <a:cs typeface="Roboto Light"/>
                <a:sym typeface="Roboto Light"/>
              </a:defRPr>
            </a:lvl1pPr>
            <a:lvl2pPr lvl="1" rtl="0">
              <a:buNone/>
              <a:defRPr>
                <a:solidFill>
                  <a:srgbClr val="CCCCCC"/>
                </a:solidFill>
                <a:latin typeface="Roboto Light"/>
                <a:ea typeface="Roboto Light"/>
                <a:cs typeface="Roboto Light"/>
                <a:sym typeface="Roboto Light"/>
              </a:defRPr>
            </a:lvl2pPr>
            <a:lvl3pPr lvl="2" rtl="0">
              <a:buNone/>
              <a:defRPr>
                <a:solidFill>
                  <a:srgbClr val="CCCCCC"/>
                </a:solidFill>
                <a:latin typeface="Roboto Light"/>
                <a:ea typeface="Roboto Light"/>
                <a:cs typeface="Roboto Light"/>
                <a:sym typeface="Roboto Light"/>
              </a:defRPr>
            </a:lvl3pPr>
            <a:lvl4pPr lvl="3" rtl="0">
              <a:buNone/>
              <a:defRPr>
                <a:solidFill>
                  <a:srgbClr val="CCCCCC"/>
                </a:solidFill>
                <a:latin typeface="Roboto Light"/>
                <a:ea typeface="Roboto Light"/>
                <a:cs typeface="Roboto Light"/>
                <a:sym typeface="Roboto Light"/>
              </a:defRPr>
            </a:lvl4pPr>
            <a:lvl5pPr lvl="4" rtl="0">
              <a:buNone/>
              <a:defRPr>
                <a:solidFill>
                  <a:srgbClr val="CCCCCC"/>
                </a:solidFill>
                <a:latin typeface="Roboto Light"/>
                <a:ea typeface="Roboto Light"/>
                <a:cs typeface="Roboto Light"/>
                <a:sym typeface="Roboto Light"/>
              </a:defRPr>
            </a:lvl5pPr>
            <a:lvl6pPr lvl="5" rtl="0">
              <a:buNone/>
              <a:defRPr>
                <a:solidFill>
                  <a:srgbClr val="CCCCCC"/>
                </a:solidFill>
                <a:latin typeface="Roboto Light"/>
                <a:ea typeface="Roboto Light"/>
                <a:cs typeface="Roboto Light"/>
                <a:sym typeface="Roboto Light"/>
              </a:defRPr>
            </a:lvl6pPr>
            <a:lvl7pPr lvl="6" rtl="0">
              <a:buNone/>
              <a:defRPr>
                <a:solidFill>
                  <a:srgbClr val="CCCCCC"/>
                </a:solidFill>
                <a:latin typeface="Roboto Light"/>
                <a:ea typeface="Roboto Light"/>
                <a:cs typeface="Roboto Light"/>
                <a:sym typeface="Roboto Light"/>
              </a:defRPr>
            </a:lvl7pPr>
            <a:lvl8pPr lvl="7" rtl="0">
              <a:buNone/>
              <a:defRPr>
                <a:solidFill>
                  <a:srgbClr val="CCCCCC"/>
                </a:solidFill>
                <a:latin typeface="Roboto Light"/>
                <a:ea typeface="Roboto Light"/>
                <a:cs typeface="Roboto Light"/>
                <a:sym typeface="Roboto Light"/>
              </a:defRPr>
            </a:lvl8pPr>
            <a:lvl9pPr lvl="8" rtl="0">
              <a:buNone/>
              <a:defRPr>
                <a:solidFill>
                  <a:srgbClr val="CCCCCC"/>
                </a:solidFill>
                <a:latin typeface="Roboto Light"/>
                <a:ea typeface="Roboto Light"/>
                <a:cs typeface="Roboto Light"/>
                <a:sym typeface="Roboto Light"/>
              </a:defRPr>
            </a:lvl9pPr>
          </a:lstStyle>
          <a:p>
            <a:pPr indent="0" lvl="0" marL="0" rtl="0" algn="l">
              <a:spcBef>
                <a:spcPts val="0"/>
              </a:spcBef>
              <a:spcAft>
                <a:spcPts val="0"/>
              </a:spcAft>
              <a:buNone/>
            </a:pPr>
            <a:r>
              <a:rPr lang="en"/>
              <a:t>  |  </a:t>
            </a:r>
            <a:fld id="{00000000-1234-1234-1234-123412341234}" type="slidenum">
              <a:rPr lang="en"/>
              <a:t>‹#›</a:t>
            </a:fld>
            <a:endParaRPr/>
          </a:p>
        </p:txBody>
      </p:sp>
    </p:spTree>
  </p:cSld>
  <p:clrMapOvr>
    <a:masterClrMapping/>
  </p:clrMapOvr>
  <p:extLst>
    <p:ext uri="{DCECCB84-F9BA-43D5-87BE-67443E8EF086}">
      <p15:sldGuideLst>
        <p15:guide id="1" pos="4223">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TITLE_2">
    <p:spTree>
      <p:nvGrpSpPr>
        <p:cNvPr id="27" name="Shape 27"/>
        <p:cNvGrpSpPr/>
        <p:nvPr/>
      </p:nvGrpSpPr>
      <p:grpSpPr>
        <a:xfrm>
          <a:off x="0" y="0"/>
          <a:ext cx="0" cy="0"/>
          <a:chOff x="0" y="0"/>
          <a:chExt cx="0" cy="0"/>
        </a:xfrm>
      </p:grpSpPr>
      <p:sp>
        <p:nvSpPr>
          <p:cNvPr id="28" name="Google Shape;28;p9"/>
          <p:cNvSpPr txBox="1"/>
          <p:nvPr>
            <p:ph idx="12" type="sldNum"/>
          </p:nvPr>
        </p:nvSpPr>
        <p:spPr>
          <a:xfrm>
            <a:off x="7928088" y="4933408"/>
            <a:ext cx="548700" cy="107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9" name="Google Shape;29;p9"/>
          <p:cNvSpPr/>
          <p:nvPr/>
        </p:nvSpPr>
        <p:spPr>
          <a:xfrm>
            <a:off x="460676" y="4859911"/>
            <a:ext cx="8242500" cy="24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d Header Only">
  <p:cSld name="CUSTOM_7">
    <p:bg>
      <p:bgPr>
        <a:solidFill>
          <a:schemeClr val="dk1"/>
        </a:solidFill>
      </p:bgPr>
    </p:bg>
    <p:spTree>
      <p:nvGrpSpPr>
        <p:cNvPr id="30" name="Shape 30"/>
        <p:cNvGrpSpPr/>
        <p:nvPr/>
      </p:nvGrpSpPr>
      <p:grpSpPr>
        <a:xfrm>
          <a:off x="0" y="0"/>
          <a:ext cx="0" cy="0"/>
          <a:chOff x="0" y="0"/>
          <a:chExt cx="0" cy="0"/>
        </a:xfrm>
      </p:grpSpPr>
      <p:sp>
        <p:nvSpPr>
          <p:cNvPr id="31" name="Google Shape;31;p10"/>
          <p:cNvSpPr txBox="1"/>
          <p:nvPr>
            <p:ph type="title"/>
          </p:nvPr>
        </p:nvSpPr>
        <p:spPr>
          <a:xfrm>
            <a:off x="365760" y="365760"/>
            <a:ext cx="8476500" cy="5151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600">
                <a:solidFill>
                  <a:schemeClr val="lt1"/>
                </a:solidFill>
              </a:defRPr>
            </a:lvl1pPr>
            <a:lvl2pPr lvl="1" algn="ctr">
              <a:spcBef>
                <a:spcPts val="0"/>
              </a:spcBef>
              <a:spcAft>
                <a:spcPts val="0"/>
              </a:spcAft>
              <a:buNone/>
              <a:defRPr sz="2000">
                <a:solidFill>
                  <a:schemeClr val="lt1"/>
                </a:solidFill>
              </a:defRPr>
            </a:lvl2pPr>
            <a:lvl3pPr lvl="2" algn="ctr">
              <a:spcBef>
                <a:spcPts val="0"/>
              </a:spcBef>
              <a:spcAft>
                <a:spcPts val="0"/>
              </a:spcAft>
              <a:buNone/>
              <a:defRPr sz="2000">
                <a:solidFill>
                  <a:schemeClr val="lt1"/>
                </a:solidFill>
              </a:defRPr>
            </a:lvl3pPr>
            <a:lvl4pPr lvl="3" algn="ctr">
              <a:spcBef>
                <a:spcPts val="0"/>
              </a:spcBef>
              <a:spcAft>
                <a:spcPts val="0"/>
              </a:spcAft>
              <a:buNone/>
              <a:defRPr sz="2000">
                <a:solidFill>
                  <a:schemeClr val="lt1"/>
                </a:solidFill>
              </a:defRPr>
            </a:lvl4pPr>
            <a:lvl5pPr lvl="4" algn="ctr">
              <a:spcBef>
                <a:spcPts val="0"/>
              </a:spcBef>
              <a:spcAft>
                <a:spcPts val="0"/>
              </a:spcAft>
              <a:buNone/>
              <a:defRPr sz="2000">
                <a:solidFill>
                  <a:schemeClr val="lt1"/>
                </a:solidFill>
              </a:defRPr>
            </a:lvl5pPr>
            <a:lvl6pPr lvl="5" algn="ctr">
              <a:spcBef>
                <a:spcPts val="0"/>
              </a:spcBef>
              <a:spcAft>
                <a:spcPts val="0"/>
              </a:spcAft>
              <a:buNone/>
              <a:defRPr sz="2000">
                <a:solidFill>
                  <a:schemeClr val="lt1"/>
                </a:solidFill>
              </a:defRPr>
            </a:lvl6pPr>
            <a:lvl7pPr lvl="6" algn="ctr">
              <a:spcBef>
                <a:spcPts val="0"/>
              </a:spcBef>
              <a:spcAft>
                <a:spcPts val="0"/>
              </a:spcAft>
              <a:buNone/>
              <a:defRPr sz="2000">
                <a:solidFill>
                  <a:schemeClr val="lt1"/>
                </a:solidFill>
              </a:defRPr>
            </a:lvl7pPr>
            <a:lvl8pPr lvl="7" algn="ctr">
              <a:spcBef>
                <a:spcPts val="0"/>
              </a:spcBef>
              <a:spcAft>
                <a:spcPts val="0"/>
              </a:spcAft>
              <a:buNone/>
              <a:defRPr sz="2000">
                <a:solidFill>
                  <a:schemeClr val="lt1"/>
                </a:solidFill>
              </a:defRPr>
            </a:lvl8pPr>
            <a:lvl9pPr lvl="8" algn="ctr">
              <a:spcBef>
                <a:spcPts val="0"/>
              </a:spcBef>
              <a:spcAft>
                <a:spcPts val="0"/>
              </a:spcAft>
              <a:buNone/>
              <a:defRPr sz="20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4.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5" Type="http://schemas.openxmlformats.org/officeDocument/2006/relationships/slideLayout" Target="../slideLayouts/slideLayout40.xml"/><Relationship Id="rId19" Type="http://schemas.openxmlformats.org/officeDocument/2006/relationships/slideLayout" Target="../slideLayouts/slideLayout54.xml"/><Relationship Id="rId6" Type="http://schemas.openxmlformats.org/officeDocument/2006/relationships/slideLayout" Target="../slideLayouts/slideLayout41.xml"/><Relationship Id="rId18" Type="http://schemas.openxmlformats.org/officeDocument/2006/relationships/slideLayout" Target="../slideLayouts/slideLayout53.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6200" y="212925"/>
            <a:ext cx="8520600" cy="338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1pPr>
            <a:lvl2pPr lvl="1"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2pPr>
            <a:lvl3pPr lvl="2"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3pPr>
            <a:lvl4pPr lvl="3"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4pPr>
            <a:lvl5pPr lvl="4"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5pPr>
            <a:lvl6pPr lvl="5"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6pPr>
            <a:lvl7pPr lvl="6"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7pPr>
            <a:lvl8pPr lvl="7"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8pPr>
            <a:lvl9pPr lvl="8" rt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256200" y="1017600"/>
            <a:ext cx="8520600" cy="3416400"/>
          </a:xfrm>
          <a:prstGeom prst="rect">
            <a:avLst/>
          </a:prstGeom>
          <a:noFill/>
          <a:ln>
            <a:noFill/>
          </a:ln>
        </p:spPr>
        <p:txBody>
          <a:bodyPr anchorCtr="0" anchor="t" bIns="91425" lIns="91425" spcFirstLastPara="1" rIns="91425" wrap="square" tIns="91425">
            <a:normAutofit/>
          </a:bodyPr>
          <a:lstStyle>
            <a:lvl1pPr indent="-330200" lvl="0" marL="457200" rtl="0">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indent="-317500" lvl="1" marL="914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04800" lvl="2" marL="1371600" rtl="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292100" lvl="3" marL="1828800" rtl="0">
              <a:lnSpc>
                <a:spcPct val="115000"/>
              </a:lnSpc>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4pPr>
            <a:lvl5pPr indent="-285750" lvl="4" marL="2286000" rtl="0">
              <a:lnSpc>
                <a:spcPct val="115000"/>
              </a:lnSpc>
              <a:spcBef>
                <a:spcPts val="0"/>
              </a:spcBef>
              <a:spcAft>
                <a:spcPts val="0"/>
              </a:spcAft>
              <a:buClr>
                <a:schemeClr val="dk1"/>
              </a:buClr>
              <a:buSzPts val="900"/>
              <a:buFont typeface="Roboto"/>
              <a:buChar char="○"/>
              <a:defRPr sz="900">
                <a:solidFill>
                  <a:schemeClr val="dk1"/>
                </a:solidFill>
                <a:latin typeface="Roboto"/>
                <a:ea typeface="Roboto"/>
                <a:cs typeface="Roboto"/>
                <a:sym typeface="Roboto"/>
              </a:defRPr>
            </a:lvl5pPr>
            <a:lvl6pPr indent="-279400" lvl="5" marL="2743200" rtl="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6pPr>
            <a:lvl7pPr indent="-279400" lvl="6" marL="3200400" rtl="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7pPr>
            <a:lvl8pPr indent="-279400" lvl="7" marL="3657600" rtl="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8pPr>
            <a:lvl9pPr indent="-279400" lvl="8" marL="4114800" rtl="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65">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38">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19">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61">
          <p15:clr>
            <a:srgbClr val="E46962"/>
          </p15:clr>
        </p15:guide>
        <p15:guide id="33" orient="horz" pos="179">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256200" y="212925"/>
            <a:ext cx="8520600" cy="338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9pPr>
          </a:lstStyle>
          <a:p/>
        </p:txBody>
      </p:sp>
      <p:sp>
        <p:nvSpPr>
          <p:cNvPr id="64" name="Google Shape;64;p15"/>
          <p:cNvSpPr txBox="1"/>
          <p:nvPr>
            <p:ph idx="1" type="body"/>
          </p:nvPr>
        </p:nvSpPr>
        <p:spPr>
          <a:xfrm>
            <a:off x="256200" y="1017600"/>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04800" lvl="2" marL="13716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292100" lvl="3" marL="1828800">
              <a:lnSpc>
                <a:spcPct val="115000"/>
              </a:lnSpc>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4pPr>
            <a:lvl5pPr indent="-285750" lvl="4" marL="2286000">
              <a:lnSpc>
                <a:spcPct val="115000"/>
              </a:lnSpc>
              <a:spcBef>
                <a:spcPts val="0"/>
              </a:spcBef>
              <a:spcAft>
                <a:spcPts val="0"/>
              </a:spcAft>
              <a:buClr>
                <a:schemeClr val="dk1"/>
              </a:buClr>
              <a:buSzPts val="900"/>
              <a:buFont typeface="Roboto"/>
              <a:buChar char="○"/>
              <a:defRPr sz="900">
                <a:solidFill>
                  <a:schemeClr val="dk1"/>
                </a:solidFill>
                <a:latin typeface="Roboto"/>
                <a:ea typeface="Roboto"/>
                <a:cs typeface="Roboto"/>
                <a:sym typeface="Roboto"/>
              </a:defRPr>
            </a:lvl5pPr>
            <a:lvl6pPr indent="-279400" lvl="5" marL="27432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6pPr>
            <a:lvl7pPr indent="-279400" lvl="6" marL="32004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7pPr>
            <a:lvl8pPr indent="-279400" lvl="7" marL="36576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8pPr>
            <a:lvl9pPr indent="-279400" lvl="8" marL="41148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65">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38">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19">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61">
          <p15:clr>
            <a:srgbClr val="E46962"/>
          </p15:clr>
        </p15:guide>
        <p15:guide id="33" orient="horz" pos="179">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51" name="Shape 251"/>
        <p:cNvGrpSpPr/>
        <p:nvPr/>
      </p:nvGrpSpPr>
      <p:grpSpPr>
        <a:xfrm>
          <a:off x="0" y="0"/>
          <a:ext cx="0" cy="0"/>
          <a:chOff x="0" y="0"/>
          <a:chExt cx="0" cy="0"/>
        </a:xfrm>
      </p:grpSpPr>
      <p:sp>
        <p:nvSpPr>
          <p:cNvPr id="252" name="Google Shape;252;p38"/>
          <p:cNvSpPr txBox="1"/>
          <p:nvPr>
            <p:ph type="title"/>
          </p:nvPr>
        </p:nvSpPr>
        <p:spPr>
          <a:xfrm>
            <a:off x="256200" y="212925"/>
            <a:ext cx="8520600" cy="338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1pPr>
            <a:lvl2pPr lvl="1">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2pPr>
            <a:lvl3pPr lvl="2">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3pPr>
            <a:lvl4pPr lvl="3">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4pPr>
            <a:lvl5pPr lvl="4">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5pPr>
            <a:lvl6pPr lvl="5">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6pPr>
            <a:lvl7pPr lvl="6">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7pPr>
            <a:lvl8pPr lvl="7">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8pPr>
            <a:lvl9pPr lvl="8">
              <a:spcBef>
                <a:spcPts val="0"/>
              </a:spcBef>
              <a:spcAft>
                <a:spcPts val="0"/>
              </a:spcAft>
              <a:buClr>
                <a:schemeClr val="dk1"/>
              </a:buClr>
              <a:buSzPts val="1600"/>
              <a:buFont typeface="Roboto"/>
              <a:buNone/>
              <a:defRPr sz="1600">
                <a:solidFill>
                  <a:schemeClr val="dk1"/>
                </a:solidFill>
                <a:latin typeface="Roboto"/>
                <a:ea typeface="Roboto"/>
                <a:cs typeface="Roboto"/>
                <a:sym typeface="Roboto"/>
              </a:defRPr>
            </a:lvl9pPr>
          </a:lstStyle>
          <a:p/>
        </p:txBody>
      </p:sp>
      <p:sp>
        <p:nvSpPr>
          <p:cNvPr id="253" name="Google Shape;253;p38"/>
          <p:cNvSpPr txBox="1"/>
          <p:nvPr>
            <p:ph idx="1" type="body"/>
          </p:nvPr>
        </p:nvSpPr>
        <p:spPr>
          <a:xfrm>
            <a:off x="256200" y="1017600"/>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04800" lvl="2" marL="13716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292100" lvl="3" marL="1828800">
              <a:lnSpc>
                <a:spcPct val="115000"/>
              </a:lnSpc>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4pPr>
            <a:lvl5pPr indent="-285750" lvl="4" marL="2286000">
              <a:lnSpc>
                <a:spcPct val="115000"/>
              </a:lnSpc>
              <a:spcBef>
                <a:spcPts val="0"/>
              </a:spcBef>
              <a:spcAft>
                <a:spcPts val="0"/>
              </a:spcAft>
              <a:buClr>
                <a:schemeClr val="dk1"/>
              </a:buClr>
              <a:buSzPts val="900"/>
              <a:buFont typeface="Roboto"/>
              <a:buChar char="○"/>
              <a:defRPr sz="900">
                <a:solidFill>
                  <a:schemeClr val="dk1"/>
                </a:solidFill>
                <a:latin typeface="Roboto"/>
                <a:ea typeface="Roboto"/>
                <a:cs typeface="Roboto"/>
                <a:sym typeface="Roboto"/>
              </a:defRPr>
            </a:lvl5pPr>
            <a:lvl6pPr indent="-279400" lvl="5" marL="27432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6pPr>
            <a:lvl7pPr indent="-279400" lvl="6" marL="32004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7pPr>
            <a:lvl8pPr indent="-279400" lvl="7" marL="36576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8pPr>
            <a:lvl9pPr indent="-279400" lvl="8" marL="4114800">
              <a:lnSpc>
                <a:spcPct val="115000"/>
              </a:lnSpc>
              <a:spcBef>
                <a:spcPts val="0"/>
              </a:spcBef>
              <a:spcAft>
                <a:spcPts val="0"/>
              </a:spcAft>
              <a:buClr>
                <a:schemeClr val="dk1"/>
              </a:buClr>
              <a:buSzPts val="800"/>
              <a:buFont typeface="Roboto"/>
              <a:buChar char="■"/>
              <a:defRPr sz="8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73">
          <p15:clr>
            <a:srgbClr val="E46962"/>
          </p15:clr>
        </p15:guide>
        <p15:guide id="2" pos="518">
          <p15:clr>
            <a:srgbClr val="E46962"/>
          </p15:clr>
        </p15:guide>
        <p15:guide id="3" pos="633">
          <p15:clr>
            <a:srgbClr val="E46962"/>
          </p15:clr>
        </p15:guide>
        <p15:guide id="4" pos="978">
          <p15:clr>
            <a:srgbClr val="E46962"/>
          </p15:clr>
        </p15:guide>
        <p15:guide id="5" pos="1093">
          <p15:clr>
            <a:srgbClr val="E46962"/>
          </p15:clr>
        </p15:guide>
        <p15:guide id="6" pos="1438">
          <p15:clr>
            <a:srgbClr val="E46962"/>
          </p15:clr>
        </p15:guide>
        <p15:guide id="7" pos="1553">
          <p15:clr>
            <a:srgbClr val="E46962"/>
          </p15:clr>
        </p15:guide>
        <p15:guide id="8" pos="1898">
          <p15:clr>
            <a:srgbClr val="E46962"/>
          </p15:clr>
        </p15:guide>
        <p15:guide id="9" pos="2019">
          <p15:clr>
            <a:srgbClr val="E46962"/>
          </p15:clr>
        </p15:guide>
        <p15:guide id="10" pos="2365">
          <p15:clr>
            <a:srgbClr val="E46962"/>
          </p15:clr>
        </p15:guide>
        <p15:guide id="11" pos="2480">
          <p15:clr>
            <a:srgbClr val="E46962"/>
          </p15:clr>
        </p15:guide>
        <p15:guide id="12" pos="2825">
          <p15:clr>
            <a:srgbClr val="E46962"/>
          </p15:clr>
        </p15:guide>
        <p15:guide id="13" pos="2940">
          <p15:clr>
            <a:srgbClr val="E46962"/>
          </p15:clr>
        </p15:guide>
        <p15:guide id="14" pos="3285">
          <p15:clr>
            <a:srgbClr val="E46962"/>
          </p15:clr>
        </p15:guide>
        <p15:guide id="15" pos="3400">
          <p15:clr>
            <a:srgbClr val="E46962"/>
          </p15:clr>
        </p15:guide>
        <p15:guide id="16" pos="3738">
          <p15:clr>
            <a:srgbClr val="E46962"/>
          </p15:clr>
        </p15:guide>
        <p15:guide id="17" pos="3860">
          <p15:clr>
            <a:srgbClr val="E46962"/>
          </p15:clr>
        </p15:guide>
        <p15:guide id="18" pos="4205">
          <p15:clr>
            <a:srgbClr val="E46962"/>
          </p15:clr>
        </p15:guide>
        <p15:guide id="19" pos="4320">
          <p15:clr>
            <a:srgbClr val="E46962"/>
          </p15:clr>
        </p15:guide>
        <p15:guide id="20" pos="4665">
          <p15:clr>
            <a:srgbClr val="E46962"/>
          </p15:clr>
        </p15:guide>
        <p15:guide id="21" pos="4780">
          <p15:clr>
            <a:srgbClr val="E46962"/>
          </p15:clr>
        </p15:guide>
        <p15:guide id="22" pos="5119">
          <p15:clr>
            <a:srgbClr val="E46962"/>
          </p15:clr>
        </p15:guide>
        <p15:guide id="23" pos="5240">
          <p15:clr>
            <a:srgbClr val="E46962"/>
          </p15:clr>
        </p15:guide>
        <p15:guide id="24" pos="5585">
          <p15:clr>
            <a:srgbClr val="E46962"/>
          </p15:clr>
        </p15:guide>
        <p15:guide id="25" orient="horz" pos="633">
          <p15:clr>
            <a:srgbClr val="E46962"/>
          </p15:clr>
        </p15:guide>
        <p15:guide id="26" orient="horz" pos="1150">
          <p15:clr>
            <a:srgbClr val="E46962"/>
          </p15:clr>
        </p15:guide>
        <p15:guide id="27" orient="horz" pos="1265">
          <p15:clr>
            <a:srgbClr val="E46962"/>
          </p15:clr>
        </p15:guide>
        <p15:guide id="28" orient="horz" pos="1783">
          <p15:clr>
            <a:srgbClr val="E46962"/>
          </p15:clr>
        </p15:guide>
        <p15:guide id="29" orient="horz" pos="1898">
          <p15:clr>
            <a:srgbClr val="E46962"/>
          </p15:clr>
        </p15:guide>
        <p15:guide id="30" orient="horz" pos="2422">
          <p15:clr>
            <a:srgbClr val="E46962"/>
          </p15:clr>
        </p15:guide>
        <p15:guide id="31" orient="horz" pos="2537">
          <p15:clr>
            <a:srgbClr val="E46962"/>
          </p15:clr>
        </p15:guide>
        <p15:guide id="32" orient="horz" pos="3061">
          <p15:clr>
            <a:srgbClr val="E46962"/>
          </p15:clr>
        </p15:guide>
        <p15:guide id="33" orient="horz" pos="179">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hyperlink" Target="https://winningbydesign.com/growth-institute/?utm_campaign=gybos-toolkit-unlock-link&amp;utm_medium=content&amp;utm_source=slid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hyperlink" Target="https://winningbydesign.com/growth-institute/?utm_campaign=gybos-toolkit-unlock-link&amp;utm_medium=content&amp;utm_source=slides" TargetMode="External"/></Relationships>
</file>

<file path=ppt/slides/_rels/slide2.xml.rels><?xml version="1.0" encoding="UTF-8" standalone="yes"?><Relationships xmlns="http://schemas.openxmlformats.org/package/2006/relationships"><Relationship Id="rId11" Type="http://schemas.openxmlformats.org/officeDocument/2006/relationships/slide" Target="/ppt/slides/slide22.xml"/><Relationship Id="rId10" Type="http://schemas.openxmlformats.org/officeDocument/2006/relationships/slide" Target="/ppt/slides/slide18.xml"/><Relationship Id="rId12" Type="http://schemas.openxmlformats.org/officeDocument/2006/relationships/slide" Target="/ppt/slides/slide24.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2.xml"/><Relationship Id="rId4" Type="http://schemas.openxmlformats.org/officeDocument/2006/relationships/slide" Target="/ppt/slides/slide5.xml"/><Relationship Id="rId9" Type="http://schemas.openxmlformats.org/officeDocument/2006/relationships/slide" Target="/ppt/slides/slide16.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image" Target="../media/image4.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hyperlink" Target="https://winningbydesign.com/growth-institute/?utm_campaign=gybos-toolkit-unlock-link&amp;utm_medium=content&amp;utm_source=slid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hyperlink" Target="https://winningbydesign.com/growth-institute/?utm_campaign=gybos-toolkit-unlock-link&amp;utm_medium=content&amp;utm_source=slid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hyperlink" Target="https://winningbydesign.com/growth-institute/?utm_campaign=gybos-toolkit-unlock-link&amp;utm_medium=content&amp;utm_source=slid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58" title="GYBOS_BackgroundExecutionx4.png"/>
          <p:cNvPicPr preferRelativeResize="0"/>
          <p:nvPr/>
        </p:nvPicPr>
        <p:blipFill rotWithShape="1">
          <a:blip r:embed="rId3">
            <a:alphaModFix/>
          </a:blip>
          <a:srcRect b="0" l="0" r="0" t="0"/>
          <a:stretch/>
        </p:blipFill>
        <p:spPr>
          <a:xfrm>
            <a:off x="3994471" y="-4125"/>
            <a:ext cx="5143429" cy="5143501"/>
          </a:xfrm>
          <a:prstGeom prst="rect">
            <a:avLst/>
          </a:prstGeom>
          <a:noFill/>
          <a:ln>
            <a:noFill/>
          </a:ln>
        </p:spPr>
      </p:pic>
      <p:sp>
        <p:nvSpPr>
          <p:cNvPr id="417" name="Google Shape;417;p58"/>
          <p:cNvSpPr txBox="1"/>
          <p:nvPr>
            <p:ph idx="4294967295" type="title"/>
          </p:nvPr>
        </p:nvSpPr>
        <p:spPr>
          <a:xfrm>
            <a:off x="380026" y="1502999"/>
            <a:ext cx="2795400" cy="8352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2100">
                <a:latin typeface="Lexend Light"/>
                <a:ea typeface="Lexend Light"/>
                <a:cs typeface="Lexend Light"/>
                <a:sym typeface="Lexend Light"/>
              </a:rPr>
              <a:t>GTM Alignment </a:t>
            </a:r>
            <a:br>
              <a:rPr lang="en" sz="2100">
                <a:latin typeface="Lexend Light"/>
                <a:ea typeface="Lexend Light"/>
                <a:cs typeface="Lexend Light"/>
                <a:sym typeface="Lexend Light"/>
              </a:rPr>
            </a:br>
            <a:r>
              <a:rPr lang="en" sz="2100">
                <a:latin typeface="Lexend Light"/>
                <a:ea typeface="Lexend Light"/>
                <a:cs typeface="Lexend Light"/>
                <a:sym typeface="Lexend Light"/>
              </a:rPr>
              <a:t>Toolkit for </a:t>
            </a:r>
            <a:r>
              <a:rPr lang="en" sz="2100">
                <a:solidFill>
                  <a:schemeClr val="accent1"/>
                </a:solidFill>
                <a:latin typeface="Lexend Light"/>
                <a:ea typeface="Lexend Light"/>
                <a:cs typeface="Lexend Light"/>
                <a:sym typeface="Lexend Light"/>
              </a:rPr>
              <a:t>Predictable Recurring Revenue</a:t>
            </a:r>
            <a:endParaRPr sz="2100">
              <a:solidFill>
                <a:schemeClr val="accent1"/>
              </a:solidFill>
              <a:latin typeface="Lexend Light"/>
              <a:ea typeface="Lexend Light"/>
              <a:cs typeface="Lexend Light"/>
              <a:sym typeface="Lexend Light"/>
            </a:endParaRPr>
          </a:p>
        </p:txBody>
      </p:sp>
      <p:sp>
        <p:nvSpPr>
          <p:cNvPr id="418" name="Google Shape;418;p58"/>
          <p:cNvSpPr txBox="1"/>
          <p:nvPr>
            <p:ph idx="4294967295" type="title"/>
          </p:nvPr>
        </p:nvSpPr>
        <p:spPr>
          <a:xfrm>
            <a:off x="380026" y="429570"/>
            <a:ext cx="3225000" cy="1047300"/>
          </a:xfrm>
          <a:prstGeom prst="rect">
            <a:avLst/>
          </a:prstGeom>
        </p:spPr>
        <p:txBody>
          <a:bodyPr anchorCtr="0" anchor="ctr" bIns="0" lIns="0" spcFirstLastPara="1" rIns="0" wrap="square" tIns="0">
            <a:noAutofit/>
          </a:bodyPr>
          <a:lstStyle/>
          <a:p>
            <a:pPr indent="0" lvl="0" marL="0" rtl="0" algn="l">
              <a:lnSpc>
                <a:spcPct val="80000"/>
              </a:lnSpc>
              <a:spcBef>
                <a:spcPts val="0"/>
              </a:spcBef>
              <a:spcAft>
                <a:spcPts val="0"/>
              </a:spcAft>
              <a:buNone/>
            </a:pPr>
            <a:r>
              <a:rPr lang="en" sz="3800">
                <a:latin typeface="Lexend SemiBold"/>
                <a:ea typeface="Lexend SemiBold"/>
                <a:cs typeface="Lexend SemiBold"/>
                <a:sym typeface="Lexend SemiBold"/>
              </a:rPr>
              <a:t>THE BOWTIE </a:t>
            </a:r>
            <a:r>
              <a:rPr lang="en" sz="3800">
                <a:latin typeface="Lexend SemiBold"/>
                <a:ea typeface="Lexend SemiBold"/>
                <a:cs typeface="Lexend SemiBold"/>
                <a:sym typeface="Lexend SemiBold"/>
              </a:rPr>
              <a:t>TOOLKIT</a:t>
            </a:r>
            <a:endParaRPr sz="3800">
              <a:latin typeface="Lexend SemiBold"/>
              <a:ea typeface="Lexend SemiBold"/>
              <a:cs typeface="Lexend SemiBold"/>
              <a:sym typeface="Lexen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67"/>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03 TEMPLATE</a:t>
            </a:r>
            <a:endParaRPr sz="1200">
              <a:solidFill>
                <a:schemeClr val="accent1"/>
              </a:solidFill>
              <a:latin typeface="Lexend Light"/>
              <a:ea typeface="Lexend Light"/>
              <a:cs typeface="Lexend Light"/>
              <a:sym typeface="Lexend Light"/>
            </a:endParaRPr>
          </a:p>
        </p:txBody>
      </p:sp>
      <p:grpSp>
        <p:nvGrpSpPr>
          <p:cNvPr id="831" name="Google Shape;831;p67"/>
          <p:cNvGrpSpPr/>
          <p:nvPr/>
        </p:nvGrpSpPr>
        <p:grpSpPr>
          <a:xfrm>
            <a:off x="7927828" y="222172"/>
            <a:ext cx="951591" cy="252027"/>
            <a:chOff x="6869668" y="85200"/>
            <a:chExt cx="1303014" cy="345100"/>
          </a:xfrm>
        </p:grpSpPr>
        <p:pic>
          <p:nvPicPr>
            <p:cNvPr id="832" name="Google Shape;832;p67"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833" name="Google Shape;833;p67"/>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834" name="Google Shape;834;p67"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835" name="Google Shape;835;p67"/>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836" name="Google Shape;836;p67"/>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837" name="Google Shape;837;p67"/>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838" name="Google Shape;838;p67"/>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839" name="Google Shape;839;p67"/>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840" name="Google Shape;840;p67"/>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841" name="Google Shape;841;p67"/>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graphicFrame>
        <p:nvGraphicFramePr>
          <p:cNvPr id="842" name="Google Shape;842;p67"/>
          <p:cNvGraphicFramePr/>
          <p:nvPr/>
        </p:nvGraphicFramePr>
        <p:xfrm>
          <a:off x="11" y="3594817"/>
          <a:ext cx="3000000" cy="3000000"/>
        </p:xfrm>
        <a:graphic>
          <a:graphicData uri="http://schemas.openxmlformats.org/drawingml/2006/table">
            <a:tbl>
              <a:tblPr>
                <a:noFill/>
                <a:tableStyleId>{0761D676-D8A8-4F1F-9A67-2CD8A4499F43}</a:tableStyleId>
              </a:tblPr>
              <a:tblGrid>
                <a:gridCol w="1143000"/>
                <a:gridCol w="1143000"/>
                <a:gridCol w="1143000"/>
                <a:gridCol w="1143000"/>
                <a:gridCol w="1143000"/>
                <a:gridCol w="1143000"/>
                <a:gridCol w="1143000"/>
                <a:gridCol w="1143000"/>
              </a:tblGrid>
              <a:tr h="247350">
                <a:tc>
                  <a:txBody>
                    <a:bodyPr/>
                    <a:lstStyle/>
                    <a:p>
                      <a:pPr indent="0" lvl="0" marL="0" rtl="0" algn="ctr">
                        <a:spcBef>
                          <a:spcPts val="0"/>
                        </a:spcBef>
                        <a:spcAft>
                          <a:spcPts val="0"/>
                        </a:spcAft>
                        <a:buNone/>
                      </a:pPr>
                      <a:r>
                        <a:rPr lang="en" sz="800">
                          <a:solidFill>
                            <a:srgbClr val="A7A9B4"/>
                          </a:solidFill>
                          <a:latin typeface="Roboto"/>
                          <a:ea typeface="Roboto"/>
                          <a:cs typeface="Roboto"/>
                          <a:sym typeface="Roboto"/>
                        </a:rPr>
                        <a:t>CR1</a:t>
                      </a:r>
                      <a:endParaRPr sz="800">
                        <a:solidFill>
                          <a:srgbClr val="A7A9B4"/>
                        </a:solidFill>
                        <a:latin typeface="Roboto"/>
                        <a:ea typeface="Roboto"/>
                        <a:cs typeface="Roboto"/>
                        <a:sym typeface="Roboto"/>
                      </a:endParaRPr>
                    </a:p>
                  </a:txBody>
                  <a:tcPr marT="73150" marB="18275" marR="54850" marL="54850" anchor="ctr">
                    <a:lnL cap="flat" cmpd="sng" w="28575">
                      <a:solidFill>
                        <a:schemeClr val="dk1">
                          <a:alpha val="0"/>
                        </a:schemeClr>
                      </a:solidFill>
                      <a:prstDash val="solid"/>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CR2</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CR3</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CR4</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CR5</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CR6</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CR7</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rPr lang="en" sz="800">
                          <a:solidFill>
                            <a:srgbClr val="A7A9B4"/>
                          </a:solidFill>
                          <a:latin typeface="Roboto"/>
                          <a:ea typeface="Roboto"/>
                          <a:cs typeface="Roboto"/>
                          <a:sym typeface="Roboto"/>
                        </a:rPr>
                        <a:t>CR8</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r>
              <a:tr h="100000">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Prospect → MQL</a:t>
                      </a:r>
                      <a:endParaRPr sz="900">
                        <a:solidFill>
                          <a:schemeClr val="dk1"/>
                        </a:solidFill>
                        <a:latin typeface="Roboto"/>
                        <a:ea typeface="Roboto"/>
                        <a:cs typeface="Roboto"/>
                        <a:sym typeface="Roboto"/>
                      </a:endParaRPr>
                    </a:p>
                  </a:txBody>
                  <a:tcPr marT="18275" marB="73150" marR="54850" marL="54850" anchor="ctr">
                    <a:lnL cap="flat" cmpd="sng" w="28575">
                      <a:solidFill>
                        <a:schemeClr val="dk1">
                          <a:alpha val="0"/>
                        </a:schemeClr>
                      </a:solidFill>
                      <a:prstDash val="solid"/>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MQL → SQL</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rPr b="1" lang="en" sz="900">
                          <a:solidFill>
                            <a:schemeClr val="dk1"/>
                          </a:solidFill>
                          <a:latin typeface="Roboto"/>
                          <a:ea typeface="Roboto"/>
                          <a:cs typeface="Roboto"/>
                          <a:sym typeface="Roboto"/>
                        </a:rPr>
                        <a:t>SQL → SAL</a:t>
                      </a:r>
                      <a:endParaRPr b="1"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SAL→ WIN</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WIN → Commit </a:t>
                      </a:r>
                      <a:endParaRPr b="1"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 First Value</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 Retention</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Growth</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r>
              <a:tr h="1076550">
                <a:tc>
                  <a:txBody>
                    <a:bodyPr/>
                    <a:lstStyle/>
                    <a:p>
                      <a:pPr indent="0" lvl="0" marL="0" rtl="0" algn="l">
                        <a:spcBef>
                          <a:spcPts val="0"/>
                        </a:spcBef>
                        <a:spcAft>
                          <a:spcPts val="0"/>
                        </a:spcAft>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lang="en" sz="900">
                          <a:solidFill>
                            <a:schemeClr val="accent1"/>
                          </a:solidFill>
                          <a:latin typeface="Roboto Light"/>
                          <a:ea typeface="Roboto Light"/>
                          <a:cs typeface="Roboto Light"/>
                          <a:sym typeface="Roboto Light"/>
                        </a:rPr>
                        <a:t>Your CR1: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i="1" sz="800">
                        <a:solidFill>
                          <a:srgbClr val="152733"/>
                        </a:solidFill>
                        <a:latin typeface="Roboto Light"/>
                        <a:ea typeface="Roboto Light"/>
                        <a:cs typeface="Roboto Light"/>
                        <a:sym typeface="Roboto Light"/>
                      </a:endParaRPr>
                    </a:p>
                  </a:txBody>
                  <a:tcPr marT="137150" marB="91425" marR="91425" marL="91425">
                    <a:lnL cap="flat" cmpd="sng" w="28575">
                      <a:solidFill>
                        <a:srgbClr val="FFFFFF">
                          <a:alpha val="0"/>
                        </a:srgbClr>
                      </a:solidFill>
                      <a:prstDash val="solid"/>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CR2: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CR3: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lang="en" sz="900">
                          <a:solidFill>
                            <a:schemeClr val="accent1"/>
                          </a:solidFill>
                          <a:latin typeface="Roboto Light"/>
                          <a:ea typeface="Roboto Light"/>
                          <a:cs typeface="Roboto Light"/>
                          <a:sym typeface="Roboto Light"/>
                        </a:rPr>
                        <a:t>Your CR4: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lang="en" sz="900">
                          <a:solidFill>
                            <a:schemeClr val="accent1"/>
                          </a:solidFill>
                          <a:latin typeface="Roboto Light"/>
                          <a:ea typeface="Roboto Light"/>
                          <a:cs typeface="Roboto Light"/>
                          <a:sym typeface="Roboto Light"/>
                        </a:rPr>
                        <a:t>Your CR5: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CR6: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CR7: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rgbClr val="152733"/>
                          </a:solidFill>
                          <a:latin typeface="Roboto Light"/>
                          <a:ea typeface="Roboto Light"/>
                          <a:cs typeface="Roboto Light"/>
                          <a:sym typeface="Roboto Light"/>
                        </a:rPr>
                        <a:t>Benchmark: 20%</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900">
                          <a:solidFill>
                            <a:schemeClr val="accent1"/>
                          </a:solidFill>
                          <a:latin typeface="Roboto Light"/>
                          <a:ea typeface="Roboto Light"/>
                          <a:cs typeface="Roboto Light"/>
                          <a:sym typeface="Roboto Light"/>
                        </a:rPr>
                        <a:t>Your CR8: NA</a:t>
                      </a:r>
                      <a:endParaRPr sz="900">
                        <a:solidFill>
                          <a:schemeClr val="accent1"/>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sz="900">
                        <a:solidFill>
                          <a:srgbClr val="152733"/>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i="1" lang="en" sz="800">
                          <a:solidFill>
                            <a:srgbClr val="152733"/>
                          </a:solidFill>
                          <a:latin typeface="Roboto Light"/>
                          <a:ea typeface="Roboto Light"/>
                          <a:cs typeface="Roboto Light"/>
                          <a:sym typeface="Roboto Light"/>
                        </a:rPr>
                        <a:t>Type notes here…</a:t>
                      </a:r>
                      <a:endParaRPr sz="900">
                        <a:solidFill>
                          <a:srgbClr val="152733"/>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r>
            </a:tbl>
          </a:graphicData>
        </a:graphic>
      </p:graphicFrame>
      <p:sp>
        <p:nvSpPr>
          <p:cNvPr id="843" name="Google Shape;843;p67"/>
          <p:cNvSpPr/>
          <p:nvPr/>
        </p:nvSpPr>
        <p:spPr>
          <a:xfrm>
            <a:off x="1221475" y="3190056"/>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4" name="Google Shape;844;p67"/>
          <p:cNvSpPr/>
          <p:nvPr/>
        </p:nvSpPr>
        <p:spPr>
          <a:xfrm>
            <a:off x="2212075" y="2984288"/>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5" name="Google Shape;845;p67"/>
          <p:cNvSpPr/>
          <p:nvPr/>
        </p:nvSpPr>
        <p:spPr>
          <a:xfrm>
            <a:off x="3221798" y="2828184"/>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6" name="Google Shape;846;p67"/>
          <p:cNvSpPr/>
          <p:nvPr/>
        </p:nvSpPr>
        <p:spPr>
          <a:xfrm>
            <a:off x="3678998" y="2717737"/>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7" name="Google Shape;847;p67"/>
          <p:cNvSpPr/>
          <p:nvPr/>
        </p:nvSpPr>
        <p:spPr>
          <a:xfrm>
            <a:off x="4300014" y="2660658"/>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8" name="Google Shape;848;p67"/>
          <p:cNvSpPr/>
          <p:nvPr/>
        </p:nvSpPr>
        <p:spPr>
          <a:xfrm>
            <a:off x="4879075" y="27671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9" name="Google Shape;849;p67"/>
          <p:cNvSpPr/>
          <p:nvPr/>
        </p:nvSpPr>
        <p:spPr>
          <a:xfrm>
            <a:off x="5869675" y="29957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50" name="Google Shape;850;p67"/>
          <p:cNvSpPr/>
          <p:nvPr/>
        </p:nvSpPr>
        <p:spPr>
          <a:xfrm>
            <a:off x="6871691" y="3201472"/>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51" name="Google Shape;851;p67"/>
          <p:cNvSpPr/>
          <p:nvPr/>
        </p:nvSpPr>
        <p:spPr>
          <a:xfrm>
            <a:off x="1564453"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CR1</a:t>
            </a:r>
            <a:endParaRPr sz="650">
              <a:solidFill>
                <a:srgbClr val="A7A9B4"/>
              </a:solidFill>
              <a:latin typeface="Roboto Light"/>
              <a:ea typeface="Roboto Light"/>
              <a:cs typeface="Roboto Light"/>
              <a:sym typeface="Roboto Light"/>
            </a:endParaRPr>
          </a:p>
        </p:txBody>
      </p:sp>
      <p:sp>
        <p:nvSpPr>
          <p:cNvPr id="852" name="Google Shape;852;p67"/>
          <p:cNvSpPr/>
          <p:nvPr/>
        </p:nvSpPr>
        <p:spPr>
          <a:xfrm>
            <a:off x="2560178"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CR2</a:t>
            </a:r>
            <a:endParaRPr sz="650">
              <a:solidFill>
                <a:srgbClr val="A7A9B4"/>
              </a:solidFill>
              <a:latin typeface="Roboto Light"/>
              <a:ea typeface="Roboto Light"/>
              <a:cs typeface="Roboto Light"/>
              <a:sym typeface="Roboto Light"/>
            </a:endParaRPr>
          </a:p>
        </p:txBody>
      </p:sp>
      <p:sp>
        <p:nvSpPr>
          <p:cNvPr id="853" name="Google Shape;853;p67"/>
          <p:cNvSpPr/>
          <p:nvPr/>
        </p:nvSpPr>
        <p:spPr>
          <a:xfrm>
            <a:off x="3428601" y="2157700"/>
            <a:ext cx="5088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CR3 / CR4</a:t>
            </a:r>
            <a:endParaRPr sz="650">
              <a:solidFill>
                <a:srgbClr val="A7A9B4"/>
              </a:solidFill>
              <a:latin typeface="Roboto Light"/>
              <a:ea typeface="Roboto Light"/>
              <a:cs typeface="Roboto Light"/>
              <a:sym typeface="Roboto Light"/>
            </a:endParaRPr>
          </a:p>
        </p:txBody>
      </p:sp>
      <p:sp>
        <p:nvSpPr>
          <p:cNvPr id="854" name="Google Shape;854;p67"/>
          <p:cNvSpPr/>
          <p:nvPr/>
        </p:nvSpPr>
        <p:spPr>
          <a:xfrm>
            <a:off x="4384878" y="2157703"/>
            <a:ext cx="250200" cy="139200"/>
          </a:xfrm>
          <a:prstGeom prst="roundRect">
            <a:avLst>
              <a:gd fmla="val 50000" name="adj"/>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D9D9D9"/>
                </a:solidFill>
                <a:latin typeface="Roboto Light"/>
                <a:ea typeface="Roboto Light"/>
                <a:cs typeface="Roboto Light"/>
                <a:sym typeface="Roboto Light"/>
              </a:rPr>
              <a:t>CR5</a:t>
            </a:r>
            <a:endParaRPr sz="650">
              <a:solidFill>
                <a:srgbClr val="D9D9D9"/>
              </a:solidFill>
              <a:latin typeface="Roboto Light"/>
              <a:ea typeface="Roboto Light"/>
              <a:cs typeface="Roboto Light"/>
              <a:sym typeface="Roboto Light"/>
            </a:endParaRPr>
          </a:p>
        </p:txBody>
      </p:sp>
      <p:sp>
        <p:nvSpPr>
          <p:cNvPr id="855" name="Google Shape;855;p67"/>
          <p:cNvSpPr/>
          <p:nvPr/>
        </p:nvSpPr>
        <p:spPr>
          <a:xfrm>
            <a:off x="5221978"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CR6</a:t>
            </a:r>
            <a:endParaRPr sz="650">
              <a:solidFill>
                <a:srgbClr val="A7A9B4"/>
              </a:solidFill>
              <a:latin typeface="Roboto Light"/>
              <a:ea typeface="Roboto Light"/>
              <a:cs typeface="Roboto Light"/>
              <a:sym typeface="Roboto Light"/>
            </a:endParaRPr>
          </a:p>
        </p:txBody>
      </p:sp>
      <p:sp>
        <p:nvSpPr>
          <p:cNvPr id="856" name="Google Shape;856;p67"/>
          <p:cNvSpPr/>
          <p:nvPr/>
        </p:nvSpPr>
        <p:spPr>
          <a:xfrm>
            <a:off x="6221328"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CR7</a:t>
            </a:r>
            <a:endParaRPr sz="650">
              <a:solidFill>
                <a:srgbClr val="A7A9B4"/>
              </a:solidFill>
              <a:latin typeface="Roboto Light"/>
              <a:ea typeface="Roboto Light"/>
              <a:cs typeface="Roboto Light"/>
              <a:sym typeface="Roboto Light"/>
            </a:endParaRPr>
          </a:p>
        </p:txBody>
      </p:sp>
      <p:sp>
        <p:nvSpPr>
          <p:cNvPr id="857" name="Google Shape;857;p67"/>
          <p:cNvSpPr/>
          <p:nvPr/>
        </p:nvSpPr>
        <p:spPr>
          <a:xfrm>
            <a:off x="7220678" y="2157703"/>
            <a:ext cx="250200" cy="139200"/>
          </a:xfrm>
          <a:prstGeom prst="roundRect">
            <a:avLst>
              <a:gd fmla="val 50000" name="adj"/>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650">
                <a:solidFill>
                  <a:srgbClr val="A7A9B4"/>
                </a:solidFill>
                <a:latin typeface="Roboto Light"/>
                <a:ea typeface="Roboto Light"/>
                <a:cs typeface="Roboto Light"/>
                <a:sym typeface="Roboto Light"/>
              </a:rPr>
              <a:t>CR8</a:t>
            </a:r>
            <a:endParaRPr sz="650">
              <a:solidFill>
                <a:srgbClr val="A7A9B4"/>
              </a:solidFill>
              <a:latin typeface="Roboto Light"/>
              <a:ea typeface="Roboto Light"/>
              <a:cs typeface="Roboto Light"/>
              <a:sym typeface="Roboto Light"/>
            </a:endParaRPr>
          </a:p>
        </p:txBody>
      </p:sp>
      <p:sp>
        <p:nvSpPr>
          <p:cNvPr id="858" name="Google Shape;858;p67"/>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METRICS VS BENCHMARKS</a:t>
            </a:r>
            <a:endParaRPr sz="2042">
              <a:solidFill>
                <a:schemeClr val="dk1"/>
              </a:solidFill>
              <a:latin typeface="Lexend Medium"/>
              <a:ea typeface="Lexend Medium"/>
              <a:cs typeface="Lexend Medium"/>
              <a:sym typeface="Lexend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2" name="Shape 862"/>
        <p:cNvGrpSpPr/>
        <p:nvPr/>
      </p:nvGrpSpPr>
      <p:grpSpPr>
        <a:xfrm>
          <a:off x="0" y="0"/>
          <a:ext cx="0" cy="0"/>
          <a:chOff x="0" y="0"/>
          <a:chExt cx="0" cy="0"/>
        </a:xfrm>
      </p:grpSpPr>
      <p:sp>
        <p:nvSpPr>
          <p:cNvPr id="863" name="Google Shape;863;p68"/>
          <p:cNvSpPr txBox="1"/>
          <p:nvPr/>
        </p:nvSpPr>
        <p:spPr>
          <a:xfrm>
            <a:off x="197725" y="1082900"/>
            <a:ext cx="3959400" cy="30708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KPI Dashboard maps measurable Key Results across every stage of the Bowtie, from lead generation through expansion revenue. Each stage requires both Leading Indicators (activity metrics predicting future outcomes) and Lagging Indicators (result metrics confirming what happened).</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Leading indicators like demos completed, onboarding tasks finished, and feature adoption percentage enable early course correction. Lagging indicators like win rate, new ARR, NRR, and time to value confirm whether plays are working.</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This dashboard creates visibility across Marketing, Sales, and Customer Success, unifying the revenue team around shared metrics that span the complete customer journey.</a:t>
            </a:r>
            <a:endParaRPr sz="1000">
              <a:solidFill>
                <a:schemeClr val="dk1"/>
              </a:solidFill>
              <a:latin typeface="Roboto Light"/>
              <a:ea typeface="Roboto Light"/>
              <a:cs typeface="Roboto Light"/>
              <a:sym typeface="Roboto Light"/>
            </a:endParaRPr>
          </a:p>
        </p:txBody>
      </p:sp>
      <p:sp>
        <p:nvSpPr>
          <p:cNvPr id="864" name="Google Shape;864;p68"/>
          <p:cNvSpPr txBox="1"/>
          <p:nvPr/>
        </p:nvSpPr>
        <p:spPr>
          <a:xfrm>
            <a:off x="4666675" y="1082900"/>
            <a:ext cx="3959400" cy="3519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Map metrics across the Bowtie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Each stage needs measurable Key Results—from MQL generation through expansion revenue.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Leading Indicators = activity metrics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These predict future outcomes. Examples: demos completed, onboarding tasks finished, feature adoption %.</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Lagging Indicators = result metrics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These confirm what happened. Examples: win rate, new ARR, NRR, time to value.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both to run your GTM motion</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Leading indicators let you course-correct early; lagging indicators tell you if your plays are working.</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Align your team around shared KPIs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This dashboard creates visibility across Marketing, Sales, and Customer Success—one revenue team, one set of metrics.</a:t>
            </a:r>
            <a:endParaRPr sz="1000">
              <a:solidFill>
                <a:schemeClr val="dk1"/>
              </a:solidFill>
              <a:latin typeface="Roboto Light"/>
              <a:ea typeface="Roboto Light"/>
              <a:cs typeface="Roboto Light"/>
              <a:sym typeface="Roboto Light"/>
            </a:endParaRPr>
          </a:p>
        </p:txBody>
      </p:sp>
      <p:sp>
        <p:nvSpPr>
          <p:cNvPr id="865" name="Google Shape;865;p68"/>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04 TEMPLATE</a:t>
            </a:r>
            <a:endParaRPr sz="1200">
              <a:solidFill>
                <a:schemeClr val="accent1"/>
              </a:solidFill>
              <a:latin typeface="Lexend Light"/>
              <a:ea typeface="Lexend Light"/>
              <a:cs typeface="Lexend Light"/>
              <a:sym typeface="Lexend Light"/>
            </a:endParaRPr>
          </a:p>
        </p:txBody>
      </p:sp>
      <p:sp>
        <p:nvSpPr>
          <p:cNvPr id="866" name="Google Shape;866;p68"/>
          <p:cNvSpPr txBox="1"/>
          <p:nvPr/>
        </p:nvSpPr>
        <p:spPr>
          <a:xfrm>
            <a:off x="2776575" y="134825"/>
            <a:ext cx="3586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KPI DASHBOARD</a:t>
            </a:r>
            <a:endParaRPr sz="2042">
              <a:solidFill>
                <a:schemeClr val="dk1"/>
              </a:solidFill>
              <a:latin typeface="Lexend Medium"/>
              <a:ea typeface="Lexend Medium"/>
              <a:cs typeface="Lexend Medium"/>
              <a:sym typeface="Lexend Medium"/>
            </a:endParaRPr>
          </a:p>
        </p:txBody>
      </p:sp>
      <p:grpSp>
        <p:nvGrpSpPr>
          <p:cNvPr id="867" name="Google Shape;867;p68"/>
          <p:cNvGrpSpPr/>
          <p:nvPr/>
        </p:nvGrpSpPr>
        <p:grpSpPr>
          <a:xfrm>
            <a:off x="7927828" y="222172"/>
            <a:ext cx="951591" cy="252027"/>
            <a:chOff x="6869668" y="85200"/>
            <a:chExt cx="1303014" cy="345100"/>
          </a:xfrm>
        </p:grpSpPr>
        <p:pic>
          <p:nvPicPr>
            <p:cNvPr id="868" name="Google Shape;868;p68"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869" name="Google Shape;869;p68"/>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870" name="Google Shape;870;p68"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grpSp>
        <p:nvGrpSpPr>
          <p:cNvPr id="875" name="Google Shape;875;p69"/>
          <p:cNvGrpSpPr/>
          <p:nvPr/>
        </p:nvGrpSpPr>
        <p:grpSpPr>
          <a:xfrm>
            <a:off x="7927828" y="222172"/>
            <a:ext cx="951591" cy="252027"/>
            <a:chOff x="6869668" y="85200"/>
            <a:chExt cx="1303014" cy="345100"/>
          </a:xfrm>
        </p:grpSpPr>
        <p:pic>
          <p:nvPicPr>
            <p:cNvPr id="876" name="Google Shape;876;p69"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877" name="Google Shape;877;p69"/>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878" name="Google Shape;878;p69"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879" name="Google Shape;879;p69"/>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04 EXAMPLE</a:t>
            </a:r>
            <a:endParaRPr sz="1200">
              <a:solidFill>
                <a:schemeClr val="accent1"/>
              </a:solidFill>
              <a:latin typeface="Lexend Light"/>
              <a:ea typeface="Lexend Light"/>
              <a:cs typeface="Lexend Light"/>
              <a:sym typeface="Lexend Light"/>
            </a:endParaRPr>
          </a:p>
        </p:txBody>
      </p:sp>
      <p:sp>
        <p:nvSpPr>
          <p:cNvPr id="880" name="Google Shape;880;p69"/>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KPI DASHBOARD</a:t>
            </a:r>
            <a:endParaRPr sz="2042">
              <a:solidFill>
                <a:schemeClr val="dk1"/>
              </a:solidFill>
              <a:latin typeface="Lexend Medium"/>
              <a:ea typeface="Lexend Medium"/>
              <a:cs typeface="Lexend Medium"/>
              <a:sym typeface="Lexend Medium"/>
            </a:endParaRPr>
          </a:p>
        </p:txBody>
      </p:sp>
      <p:sp>
        <p:nvSpPr>
          <p:cNvPr id="881" name="Google Shape;881;p69"/>
          <p:cNvSpPr/>
          <p:nvPr/>
        </p:nvSpPr>
        <p:spPr>
          <a:xfrm>
            <a:off x="876088"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Website Visitors/Traffic from target accounts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Campaign Metrics - Total Responses, Qualified Responses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Digital Campaign Metrics: Reach, CTR, Engagement, Lift, New Accounts On Site, CVR</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Form Fills - New Leads</a:t>
            </a:r>
            <a:endParaRPr sz="600">
              <a:solidFill>
                <a:srgbClr val="434343"/>
              </a:solidFill>
              <a:latin typeface="Roboto"/>
              <a:ea typeface="Roboto"/>
              <a:cs typeface="Roboto"/>
              <a:sym typeface="Roboto"/>
            </a:endParaRPr>
          </a:p>
        </p:txBody>
      </p:sp>
      <p:sp>
        <p:nvSpPr>
          <p:cNvPr id="882" name="Google Shape;882;p69"/>
          <p:cNvSpPr/>
          <p:nvPr/>
        </p:nvSpPr>
        <p:spPr>
          <a:xfrm>
            <a:off x="1986125"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Account/Contact Status Change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Connects/Response Rates</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Activities - Emails/Dials</a:t>
            </a:r>
            <a:endParaRPr sz="600">
              <a:solidFill>
                <a:srgbClr val="434343"/>
              </a:solidFill>
              <a:latin typeface="Roboto"/>
              <a:ea typeface="Roboto"/>
              <a:cs typeface="Roboto"/>
              <a:sym typeface="Roboto"/>
            </a:endParaRPr>
          </a:p>
        </p:txBody>
      </p:sp>
      <p:sp>
        <p:nvSpPr>
          <p:cNvPr id="883" name="Google Shape;883;p69"/>
          <p:cNvSpPr/>
          <p:nvPr/>
        </p:nvSpPr>
        <p:spPr>
          <a:xfrm>
            <a:off x="3080364"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Opptys - Stage 1+</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Stage Durations, Deal Cycle Time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Stage Conv. Rates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Touches/Meetings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Contact Roles/Key Personas Involved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Win Rate</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Avg. Deal Size</a:t>
            </a:r>
            <a:endParaRPr sz="600">
              <a:solidFill>
                <a:srgbClr val="434343"/>
              </a:solidFill>
              <a:latin typeface="Roboto"/>
              <a:ea typeface="Roboto"/>
              <a:cs typeface="Roboto"/>
              <a:sym typeface="Roboto"/>
            </a:endParaRPr>
          </a:p>
        </p:txBody>
      </p:sp>
      <p:sp>
        <p:nvSpPr>
          <p:cNvPr id="884" name="Google Shape;884;p69"/>
          <p:cNvSpPr/>
          <p:nvPr/>
        </p:nvSpPr>
        <p:spPr>
          <a:xfrm>
            <a:off x="4975701"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Time to Account Team assignment</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Time to Internal Handoff (from Close)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Time to Kickoff (SLA Met)</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Time to Go-Live (TTL)</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 Value Roadmaps Completed</a:t>
            </a:r>
            <a:endParaRPr sz="600">
              <a:solidFill>
                <a:srgbClr val="434343"/>
              </a:solidFill>
              <a:latin typeface="Roboto"/>
              <a:ea typeface="Roboto"/>
              <a:cs typeface="Roboto"/>
              <a:sym typeface="Roboto"/>
            </a:endParaRPr>
          </a:p>
        </p:txBody>
      </p:sp>
      <p:sp>
        <p:nvSpPr>
          <p:cNvPr id="885" name="Google Shape;885;p69"/>
          <p:cNvSpPr/>
          <p:nvPr/>
        </p:nvSpPr>
        <p:spPr>
          <a:xfrm>
            <a:off x="6079997"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 Value Roadmaps in use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Adoption metrics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 integrations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DB Academy metrics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Customer Health Score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Business Reviews executed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Customer Engagement</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Support Tickets</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CSM Perspective</a:t>
            </a:r>
            <a:endParaRPr sz="600">
              <a:solidFill>
                <a:srgbClr val="434343"/>
              </a:solidFill>
              <a:latin typeface="Roboto"/>
              <a:ea typeface="Roboto"/>
              <a:cs typeface="Roboto"/>
              <a:sym typeface="Roboto"/>
            </a:endParaRPr>
          </a:p>
        </p:txBody>
      </p:sp>
      <p:sp>
        <p:nvSpPr>
          <p:cNvPr id="886" name="Google Shape;886;p69"/>
          <p:cNvSpPr/>
          <p:nvPr/>
        </p:nvSpPr>
        <p:spPr>
          <a:xfrm>
            <a:off x="7190042"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Advocacy rate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Customer Engagement</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Account Plans completed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Expansion opportunities created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CSQL volume</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Multi-threaded Key Stakeholders</a:t>
            </a:r>
            <a:endParaRPr sz="600">
              <a:solidFill>
                <a:srgbClr val="434343"/>
              </a:solidFill>
              <a:latin typeface="Roboto"/>
              <a:ea typeface="Roboto"/>
              <a:cs typeface="Roboto"/>
              <a:sym typeface="Roboto"/>
            </a:endParaRPr>
          </a:p>
        </p:txBody>
      </p:sp>
      <p:sp>
        <p:nvSpPr>
          <p:cNvPr id="887" name="Google Shape;887;p69"/>
          <p:cNvSpPr/>
          <p:nvPr/>
        </p:nvSpPr>
        <p:spPr>
          <a:xfrm>
            <a:off x="829325" y="4122276"/>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QR - MQL</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MQL - SQL</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SQL - Pipeline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Pipeline - CW</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Conversion Rates by Channel</a:t>
            </a:r>
            <a:endParaRPr sz="600">
              <a:solidFill>
                <a:srgbClr val="434343"/>
              </a:solidFill>
              <a:latin typeface="Roboto"/>
              <a:ea typeface="Roboto"/>
              <a:cs typeface="Roboto"/>
              <a:sym typeface="Roboto"/>
            </a:endParaRPr>
          </a:p>
        </p:txBody>
      </p:sp>
      <p:sp>
        <p:nvSpPr>
          <p:cNvPr id="888" name="Google Shape;888;p69"/>
          <p:cNvSpPr/>
          <p:nvPr/>
        </p:nvSpPr>
        <p:spPr>
          <a:xfrm>
            <a:off x="1986120"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SQL -&gt; Disco Conversion Rate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Pipeline</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Deals, Conversion Rates by Stage</a:t>
            </a:r>
            <a:endParaRPr sz="600">
              <a:solidFill>
                <a:srgbClr val="434343"/>
              </a:solidFill>
              <a:latin typeface="Roboto"/>
              <a:ea typeface="Roboto"/>
              <a:cs typeface="Roboto"/>
              <a:sym typeface="Roboto"/>
            </a:endParaRPr>
          </a:p>
        </p:txBody>
      </p:sp>
      <p:sp>
        <p:nvSpPr>
          <p:cNvPr id="889" name="Google Shape;889;p69"/>
          <p:cNvSpPr/>
          <p:nvPr/>
        </p:nvSpPr>
        <p:spPr>
          <a:xfrm>
            <a:off x="3080372"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Closed/Won -&gt; Live Conversion Rate</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Churn</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Expansion</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CSAT/NPS</a:t>
            </a:r>
            <a:endParaRPr sz="600">
              <a:solidFill>
                <a:srgbClr val="434343"/>
              </a:solidFill>
              <a:latin typeface="Roboto"/>
              <a:ea typeface="Roboto"/>
              <a:cs typeface="Roboto"/>
              <a:sym typeface="Roboto"/>
            </a:endParaRPr>
          </a:p>
        </p:txBody>
      </p:sp>
      <p:sp>
        <p:nvSpPr>
          <p:cNvPr id="890" name="Google Shape;890;p69"/>
          <p:cNvSpPr/>
          <p:nvPr/>
        </p:nvSpPr>
        <p:spPr>
          <a:xfrm>
            <a:off x="4975709"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 Training Completed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First Value Achieved</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 Onboarding completed</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Post-Onboarding Survey</a:t>
            </a:r>
            <a:endParaRPr sz="600">
              <a:solidFill>
                <a:srgbClr val="434343"/>
              </a:solidFill>
              <a:latin typeface="Roboto"/>
              <a:ea typeface="Roboto"/>
              <a:cs typeface="Roboto"/>
              <a:sym typeface="Roboto"/>
            </a:endParaRPr>
          </a:p>
        </p:txBody>
      </p:sp>
      <p:sp>
        <p:nvSpPr>
          <p:cNvPr id="891" name="Google Shape;891;p69"/>
          <p:cNvSpPr/>
          <p:nvPr/>
        </p:nvSpPr>
        <p:spPr>
          <a:xfrm>
            <a:off x="6080003"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NPS/CSAT, CES</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GRR ($$ and # Logos)</a:t>
            </a:r>
            <a:endParaRPr sz="600">
              <a:solidFill>
                <a:srgbClr val="434343"/>
              </a:solidFill>
              <a:latin typeface="Roboto"/>
              <a:ea typeface="Roboto"/>
              <a:cs typeface="Roboto"/>
              <a:sym typeface="Roboto"/>
            </a:endParaRPr>
          </a:p>
        </p:txBody>
      </p:sp>
      <p:sp>
        <p:nvSpPr>
          <p:cNvPr id="892" name="Google Shape;892;p69"/>
          <p:cNvSpPr/>
          <p:nvPr/>
        </p:nvSpPr>
        <p:spPr>
          <a:xfrm>
            <a:off x="7190049"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0"/>
              </a:spcAft>
              <a:buClr>
                <a:srgbClr val="434343"/>
              </a:buClr>
              <a:buSzPts val="600"/>
              <a:buFont typeface="Roboto"/>
              <a:buChar char="●"/>
            </a:pPr>
            <a:r>
              <a:rPr lang="en" sz="600">
                <a:solidFill>
                  <a:srgbClr val="434343"/>
                </a:solidFill>
                <a:latin typeface="Roboto"/>
                <a:ea typeface="Roboto"/>
                <a:cs typeface="Roboto"/>
                <a:sym typeface="Roboto"/>
              </a:rPr>
              <a:t>NRR ($$ and # Logos)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Expansion ($ and # logos)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Churn ($ and # logos)</a:t>
            </a:r>
            <a:endParaRPr sz="600">
              <a:solidFill>
                <a:srgbClr val="434343"/>
              </a:solidFill>
              <a:latin typeface="Roboto"/>
              <a:ea typeface="Roboto"/>
              <a:cs typeface="Roboto"/>
              <a:sym typeface="Roboto"/>
            </a:endParaRPr>
          </a:p>
          <a:p>
            <a:pPr indent="-83820" lvl="0" marL="91440" rtl="0" algn="l">
              <a:spcBef>
                <a:spcPts val="200"/>
              </a:spcBef>
              <a:spcAft>
                <a:spcPts val="0"/>
              </a:spcAft>
              <a:buClr>
                <a:srgbClr val="434343"/>
              </a:buClr>
              <a:buSzPts val="600"/>
              <a:buFont typeface="Roboto"/>
              <a:buChar char="●"/>
            </a:pPr>
            <a:r>
              <a:rPr lang="en" sz="600">
                <a:solidFill>
                  <a:srgbClr val="434343"/>
                </a:solidFill>
                <a:latin typeface="Roboto"/>
                <a:ea typeface="Roboto"/>
                <a:cs typeface="Roboto"/>
                <a:sym typeface="Roboto"/>
              </a:rPr>
              <a:t>NPS, CSAT, CES</a:t>
            </a:r>
            <a:endParaRPr sz="600">
              <a:solidFill>
                <a:srgbClr val="434343"/>
              </a:solidFill>
              <a:latin typeface="Roboto"/>
              <a:ea typeface="Roboto"/>
              <a:cs typeface="Roboto"/>
              <a:sym typeface="Roboto"/>
            </a:endParaRPr>
          </a:p>
          <a:p>
            <a:pPr indent="-83820" lvl="0" marL="91440" rtl="0" algn="l">
              <a:spcBef>
                <a:spcPts val="200"/>
              </a:spcBef>
              <a:spcAft>
                <a:spcPts val="200"/>
              </a:spcAft>
              <a:buClr>
                <a:srgbClr val="434343"/>
              </a:buClr>
              <a:buSzPts val="600"/>
              <a:buFont typeface="Roboto"/>
              <a:buChar char="●"/>
            </a:pPr>
            <a:r>
              <a:rPr lang="en" sz="600">
                <a:solidFill>
                  <a:srgbClr val="434343"/>
                </a:solidFill>
                <a:latin typeface="Roboto"/>
                <a:ea typeface="Roboto"/>
                <a:cs typeface="Roboto"/>
                <a:sym typeface="Roboto"/>
              </a:rPr>
              <a:t>CSQL Conversion rate</a:t>
            </a:r>
            <a:endParaRPr sz="600">
              <a:solidFill>
                <a:srgbClr val="434343"/>
              </a:solidFill>
              <a:latin typeface="Roboto"/>
              <a:ea typeface="Roboto"/>
              <a:cs typeface="Roboto"/>
              <a:sym typeface="Roboto"/>
            </a:endParaRPr>
          </a:p>
        </p:txBody>
      </p:sp>
      <p:sp>
        <p:nvSpPr>
          <p:cNvPr id="893" name="Google Shape;893;p69"/>
          <p:cNvSpPr txBox="1"/>
          <p:nvPr/>
        </p:nvSpPr>
        <p:spPr>
          <a:xfrm>
            <a:off x="94223" y="4122288"/>
            <a:ext cx="567000" cy="140400"/>
          </a:xfrm>
          <a:prstGeom prst="rect">
            <a:avLst/>
          </a:prstGeom>
          <a:noFill/>
          <a:ln>
            <a:noFill/>
          </a:ln>
        </p:spPr>
        <p:txBody>
          <a:bodyPr anchorCtr="0" anchor="t" bIns="8550" lIns="0" spcFirstLastPara="1" rIns="0" wrap="square" tIns="8550">
            <a:noAutofit/>
          </a:bodyPr>
          <a:lstStyle/>
          <a:p>
            <a:pPr indent="0" lvl="0" marL="0" rtl="0" algn="l">
              <a:spcBef>
                <a:spcPts val="0"/>
              </a:spcBef>
              <a:spcAft>
                <a:spcPts val="0"/>
              </a:spcAft>
              <a:buNone/>
            </a:pPr>
            <a:r>
              <a:rPr b="1" i="1" lang="en" sz="800">
                <a:solidFill>
                  <a:schemeClr val="dk1"/>
                </a:solidFill>
                <a:latin typeface="Roboto"/>
                <a:ea typeface="Roboto"/>
                <a:cs typeface="Roboto"/>
                <a:sym typeface="Roboto"/>
              </a:rPr>
              <a:t>Key Result: </a:t>
            </a:r>
            <a:endParaRPr b="1" i="1" sz="800">
              <a:solidFill>
                <a:schemeClr val="dk1"/>
              </a:solidFill>
              <a:latin typeface="Roboto"/>
              <a:ea typeface="Roboto"/>
              <a:cs typeface="Roboto"/>
              <a:sym typeface="Roboto"/>
            </a:endParaRPr>
          </a:p>
          <a:p>
            <a:pPr indent="0" lvl="0" marL="0" rtl="0" algn="l">
              <a:spcBef>
                <a:spcPts val="0"/>
              </a:spcBef>
              <a:spcAft>
                <a:spcPts val="0"/>
              </a:spcAft>
              <a:buNone/>
            </a:pPr>
            <a:r>
              <a:rPr i="1" lang="en" sz="800">
                <a:solidFill>
                  <a:schemeClr val="accent1"/>
                </a:solidFill>
                <a:latin typeface="Roboto Medium"/>
                <a:ea typeface="Roboto Medium"/>
                <a:cs typeface="Roboto Medium"/>
                <a:sym typeface="Roboto Medium"/>
              </a:rPr>
              <a:t>Lagging </a:t>
            </a:r>
            <a:br>
              <a:rPr i="1" lang="en" sz="800">
                <a:solidFill>
                  <a:schemeClr val="accent1"/>
                </a:solidFill>
                <a:latin typeface="Roboto Medium"/>
                <a:ea typeface="Roboto Medium"/>
                <a:cs typeface="Roboto Medium"/>
                <a:sym typeface="Roboto Medium"/>
              </a:rPr>
            </a:br>
            <a:r>
              <a:rPr i="1" lang="en" sz="800">
                <a:solidFill>
                  <a:schemeClr val="accent1"/>
                </a:solidFill>
                <a:latin typeface="Roboto Medium"/>
                <a:ea typeface="Roboto Medium"/>
                <a:cs typeface="Roboto Medium"/>
                <a:sym typeface="Roboto Medium"/>
              </a:rPr>
              <a:t>Indicators</a:t>
            </a:r>
            <a:endParaRPr i="1" sz="800">
              <a:solidFill>
                <a:schemeClr val="accent1"/>
              </a:solidFill>
              <a:latin typeface="Roboto Medium"/>
              <a:ea typeface="Roboto Medium"/>
              <a:cs typeface="Roboto Medium"/>
              <a:sym typeface="Roboto Medium"/>
            </a:endParaRPr>
          </a:p>
        </p:txBody>
      </p:sp>
      <p:sp>
        <p:nvSpPr>
          <p:cNvPr id="894" name="Google Shape;894;p69"/>
          <p:cNvSpPr txBox="1"/>
          <p:nvPr/>
        </p:nvSpPr>
        <p:spPr>
          <a:xfrm>
            <a:off x="104291" y="2909538"/>
            <a:ext cx="567000" cy="372000"/>
          </a:xfrm>
          <a:prstGeom prst="rect">
            <a:avLst/>
          </a:prstGeom>
          <a:noFill/>
          <a:ln>
            <a:noFill/>
          </a:ln>
        </p:spPr>
        <p:txBody>
          <a:bodyPr anchorCtr="0" anchor="t" bIns="8550" lIns="0" spcFirstLastPara="1" rIns="0" wrap="square" tIns="8550">
            <a:noAutofit/>
          </a:bodyPr>
          <a:lstStyle/>
          <a:p>
            <a:pPr indent="0" lvl="0" marL="0" rtl="0" algn="l">
              <a:spcBef>
                <a:spcPts val="0"/>
              </a:spcBef>
              <a:spcAft>
                <a:spcPts val="0"/>
              </a:spcAft>
              <a:buNone/>
            </a:pPr>
            <a:r>
              <a:rPr b="1" i="1" lang="en" sz="800">
                <a:solidFill>
                  <a:schemeClr val="dk1"/>
                </a:solidFill>
                <a:latin typeface="Roboto"/>
                <a:ea typeface="Roboto"/>
                <a:cs typeface="Roboto"/>
                <a:sym typeface="Roboto"/>
              </a:rPr>
              <a:t>Key Result: </a:t>
            </a:r>
            <a:endParaRPr b="1" i="1" sz="800">
              <a:solidFill>
                <a:schemeClr val="dk1"/>
              </a:solidFill>
              <a:latin typeface="Roboto"/>
              <a:ea typeface="Roboto"/>
              <a:cs typeface="Roboto"/>
              <a:sym typeface="Roboto"/>
            </a:endParaRPr>
          </a:p>
          <a:p>
            <a:pPr indent="0" lvl="0" marL="0" rtl="0" algn="l">
              <a:spcBef>
                <a:spcPts val="0"/>
              </a:spcBef>
              <a:spcAft>
                <a:spcPts val="0"/>
              </a:spcAft>
              <a:buNone/>
            </a:pPr>
            <a:r>
              <a:rPr i="1" lang="en" sz="800">
                <a:solidFill>
                  <a:schemeClr val="accent1"/>
                </a:solidFill>
                <a:latin typeface="Roboto Medium"/>
                <a:ea typeface="Roboto Medium"/>
                <a:cs typeface="Roboto Medium"/>
                <a:sym typeface="Roboto Medium"/>
              </a:rPr>
              <a:t>Leading </a:t>
            </a:r>
            <a:br>
              <a:rPr i="1" lang="en" sz="800">
                <a:solidFill>
                  <a:schemeClr val="accent1"/>
                </a:solidFill>
                <a:latin typeface="Roboto Medium"/>
                <a:ea typeface="Roboto Medium"/>
                <a:cs typeface="Roboto Medium"/>
                <a:sym typeface="Roboto Medium"/>
              </a:rPr>
            </a:br>
            <a:r>
              <a:rPr i="1" lang="en" sz="800">
                <a:solidFill>
                  <a:schemeClr val="accent1"/>
                </a:solidFill>
                <a:latin typeface="Roboto Medium"/>
                <a:ea typeface="Roboto Medium"/>
                <a:cs typeface="Roboto Medium"/>
                <a:sym typeface="Roboto Medium"/>
              </a:rPr>
              <a:t>Indicators</a:t>
            </a:r>
            <a:endParaRPr i="1" sz="800">
              <a:solidFill>
                <a:schemeClr val="accent1"/>
              </a:solidFill>
              <a:latin typeface="Roboto Medium"/>
              <a:ea typeface="Roboto Medium"/>
              <a:cs typeface="Roboto Medium"/>
              <a:sym typeface="Roboto Medium"/>
            </a:endParaRPr>
          </a:p>
        </p:txBody>
      </p:sp>
      <p:cxnSp>
        <p:nvCxnSpPr>
          <p:cNvPr id="895" name="Google Shape;895;p69"/>
          <p:cNvCxnSpPr/>
          <p:nvPr/>
        </p:nvCxnSpPr>
        <p:spPr>
          <a:xfrm>
            <a:off x="845500" y="4053692"/>
            <a:ext cx="7337700" cy="0"/>
          </a:xfrm>
          <a:prstGeom prst="straightConnector1">
            <a:avLst/>
          </a:prstGeom>
          <a:noFill/>
          <a:ln cap="flat" cmpd="sng" w="9525">
            <a:solidFill>
              <a:schemeClr val="dk2"/>
            </a:solidFill>
            <a:prstDash val="solid"/>
            <a:round/>
            <a:headEnd len="med" w="med" type="none"/>
            <a:tailEnd len="med" w="med" type="none"/>
          </a:ln>
        </p:spPr>
      </p:cxnSp>
      <p:sp>
        <p:nvSpPr>
          <p:cNvPr id="896" name="Google Shape;896;p69"/>
          <p:cNvSpPr txBox="1"/>
          <p:nvPr/>
        </p:nvSpPr>
        <p:spPr>
          <a:xfrm>
            <a:off x="1193050" y="1601375"/>
            <a:ext cx="9549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Aware/Interested Accounts &amp; Leads (MQL)</a:t>
            </a:r>
            <a:endParaRPr sz="600">
              <a:solidFill>
                <a:schemeClr val="dk1"/>
              </a:solidFill>
              <a:latin typeface="Roboto"/>
              <a:ea typeface="Roboto"/>
              <a:cs typeface="Roboto"/>
              <a:sym typeface="Roboto"/>
            </a:endParaRPr>
          </a:p>
        </p:txBody>
      </p:sp>
      <p:sp>
        <p:nvSpPr>
          <p:cNvPr id="897" name="Google Shape;897;p69"/>
          <p:cNvSpPr txBox="1"/>
          <p:nvPr/>
        </p:nvSpPr>
        <p:spPr>
          <a:xfrm>
            <a:off x="2230694" y="16013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SQL - Meetings Set</a:t>
            </a:r>
            <a:endParaRPr sz="600">
              <a:solidFill>
                <a:schemeClr val="dk1"/>
              </a:solidFill>
              <a:latin typeface="Roboto"/>
              <a:ea typeface="Roboto"/>
              <a:cs typeface="Roboto"/>
              <a:sym typeface="Roboto"/>
            </a:endParaRPr>
          </a:p>
        </p:txBody>
      </p:sp>
      <p:sp>
        <p:nvSpPr>
          <p:cNvPr id="898" name="Google Shape;898;p69"/>
          <p:cNvSpPr txBox="1"/>
          <p:nvPr/>
        </p:nvSpPr>
        <p:spPr>
          <a:xfrm>
            <a:off x="3193480" y="16013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Closed/Won Opptys</a:t>
            </a:r>
            <a:endParaRPr sz="600">
              <a:solidFill>
                <a:schemeClr val="dk1"/>
              </a:solidFill>
              <a:latin typeface="Roboto"/>
              <a:ea typeface="Roboto"/>
              <a:cs typeface="Roboto"/>
              <a:sym typeface="Roboto"/>
            </a:endParaRPr>
          </a:p>
        </p:txBody>
      </p:sp>
      <p:sp>
        <p:nvSpPr>
          <p:cNvPr id="899" name="Google Shape;899;p69"/>
          <p:cNvSpPr txBox="1"/>
          <p:nvPr/>
        </p:nvSpPr>
        <p:spPr>
          <a:xfrm>
            <a:off x="4997412" y="1656925"/>
            <a:ext cx="70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Live Customers</a:t>
            </a:r>
            <a:endParaRPr sz="600">
              <a:solidFill>
                <a:schemeClr val="dk1"/>
              </a:solidFill>
              <a:latin typeface="Roboto"/>
              <a:ea typeface="Roboto"/>
              <a:cs typeface="Roboto"/>
              <a:sym typeface="Roboto"/>
            </a:endParaRPr>
          </a:p>
        </p:txBody>
      </p:sp>
      <p:sp>
        <p:nvSpPr>
          <p:cNvPr id="900" name="Google Shape;900;p69"/>
          <p:cNvSpPr txBox="1"/>
          <p:nvPr/>
        </p:nvSpPr>
        <p:spPr>
          <a:xfrm>
            <a:off x="5902648" y="16569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Renewals</a:t>
            </a:r>
            <a:endParaRPr sz="600">
              <a:solidFill>
                <a:schemeClr val="dk1"/>
              </a:solidFill>
              <a:latin typeface="Roboto"/>
              <a:ea typeface="Roboto"/>
              <a:cs typeface="Roboto"/>
              <a:sym typeface="Roboto"/>
            </a:endParaRPr>
          </a:p>
        </p:txBody>
      </p:sp>
      <p:sp>
        <p:nvSpPr>
          <p:cNvPr id="901" name="Google Shape;901;p69"/>
          <p:cNvSpPr txBox="1"/>
          <p:nvPr/>
        </p:nvSpPr>
        <p:spPr>
          <a:xfrm>
            <a:off x="6867800" y="1656925"/>
            <a:ext cx="9237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Closed/Won Expansion Opptys</a:t>
            </a:r>
            <a:endParaRPr b="1" i="1" sz="8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grpSp>
        <p:nvGrpSpPr>
          <p:cNvPr id="906" name="Google Shape;906;p70"/>
          <p:cNvGrpSpPr/>
          <p:nvPr/>
        </p:nvGrpSpPr>
        <p:grpSpPr>
          <a:xfrm>
            <a:off x="7927828" y="222172"/>
            <a:ext cx="951591" cy="252027"/>
            <a:chOff x="6869668" y="85200"/>
            <a:chExt cx="1303014" cy="345100"/>
          </a:xfrm>
        </p:grpSpPr>
        <p:pic>
          <p:nvPicPr>
            <p:cNvPr id="907" name="Google Shape;907;p70"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908" name="Google Shape;908;p70"/>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909" name="Google Shape;909;p70"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910" name="Google Shape;910;p70"/>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04 TEMPLATE</a:t>
            </a:r>
            <a:endParaRPr sz="1200">
              <a:solidFill>
                <a:schemeClr val="accent1"/>
              </a:solidFill>
              <a:latin typeface="Lexend Light"/>
              <a:ea typeface="Lexend Light"/>
              <a:cs typeface="Lexend Light"/>
              <a:sym typeface="Lexend Light"/>
            </a:endParaRPr>
          </a:p>
        </p:txBody>
      </p:sp>
      <p:sp>
        <p:nvSpPr>
          <p:cNvPr id="911" name="Google Shape;911;p70"/>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KPI DASHBOARD</a:t>
            </a:r>
            <a:endParaRPr sz="2042">
              <a:solidFill>
                <a:schemeClr val="dk1"/>
              </a:solidFill>
              <a:latin typeface="Lexend Medium"/>
              <a:ea typeface="Lexend Medium"/>
              <a:cs typeface="Lexend Medium"/>
              <a:sym typeface="Lexend Medium"/>
            </a:endParaRPr>
          </a:p>
        </p:txBody>
      </p:sp>
      <p:sp>
        <p:nvSpPr>
          <p:cNvPr id="912" name="Google Shape;912;p70"/>
          <p:cNvSpPr/>
          <p:nvPr/>
        </p:nvSpPr>
        <p:spPr>
          <a:xfrm>
            <a:off x="876088"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(e.g., Website visits, content downloads, ad impressions)</a:t>
            </a:r>
            <a:endParaRPr sz="600">
              <a:solidFill>
                <a:srgbClr val="434343"/>
              </a:solidFill>
              <a:latin typeface="Roboto"/>
              <a:ea typeface="Roboto"/>
              <a:cs typeface="Roboto"/>
              <a:sym typeface="Roboto"/>
            </a:endParaRPr>
          </a:p>
        </p:txBody>
      </p:sp>
      <p:sp>
        <p:nvSpPr>
          <p:cNvPr id="913" name="Google Shape;913;p70"/>
          <p:cNvSpPr/>
          <p:nvPr/>
        </p:nvSpPr>
        <p:spPr>
          <a:xfrm>
            <a:off x="1986125"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Outreach attempts, response rate, qualified lead velocity)</a:t>
            </a:r>
            <a:endParaRPr sz="600">
              <a:solidFill>
                <a:srgbClr val="434343"/>
              </a:solidFill>
              <a:latin typeface="Roboto"/>
              <a:ea typeface="Roboto"/>
              <a:cs typeface="Roboto"/>
              <a:sym typeface="Roboto"/>
            </a:endParaRPr>
          </a:p>
        </p:txBody>
      </p:sp>
      <p:sp>
        <p:nvSpPr>
          <p:cNvPr id="914" name="Google Shape;914;p70"/>
          <p:cNvSpPr/>
          <p:nvPr/>
        </p:nvSpPr>
        <p:spPr>
          <a:xfrm>
            <a:off x="3080364"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Proposals sent, demos completed, pipeline coverage ratio)</a:t>
            </a:r>
            <a:endParaRPr sz="600">
              <a:solidFill>
                <a:srgbClr val="434343"/>
              </a:solidFill>
              <a:latin typeface="Roboto"/>
              <a:ea typeface="Roboto"/>
              <a:cs typeface="Roboto"/>
              <a:sym typeface="Roboto"/>
            </a:endParaRPr>
          </a:p>
        </p:txBody>
      </p:sp>
      <p:sp>
        <p:nvSpPr>
          <p:cNvPr id="915" name="Google Shape;915;p70"/>
          <p:cNvSpPr/>
          <p:nvPr/>
        </p:nvSpPr>
        <p:spPr>
          <a:xfrm>
            <a:off x="4975701"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Onboarding tasks completed, logins per week, support tickets)</a:t>
            </a:r>
            <a:endParaRPr sz="600">
              <a:solidFill>
                <a:srgbClr val="434343"/>
              </a:solidFill>
              <a:latin typeface="Roboto"/>
              <a:ea typeface="Roboto"/>
              <a:cs typeface="Roboto"/>
              <a:sym typeface="Roboto"/>
            </a:endParaRPr>
          </a:p>
        </p:txBody>
      </p:sp>
      <p:sp>
        <p:nvSpPr>
          <p:cNvPr id="916" name="Google Shape;916;p70"/>
          <p:cNvSpPr/>
          <p:nvPr/>
        </p:nvSpPr>
        <p:spPr>
          <a:xfrm>
            <a:off x="6079997"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NPS score, product usage rate, health score)</a:t>
            </a:r>
            <a:endParaRPr sz="600">
              <a:solidFill>
                <a:srgbClr val="434343"/>
              </a:solidFill>
              <a:latin typeface="Roboto"/>
              <a:ea typeface="Roboto"/>
              <a:cs typeface="Roboto"/>
              <a:sym typeface="Roboto"/>
            </a:endParaRPr>
          </a:p>
        </p:txBody>
      </p:sp>
      <p:sp>
        <p:nvSpPr>
          <p:cNvPr id="917" name="Google Shape;917;p70"/>
          <p:cNvSpPr/>
          <p:nvPr/>
        </p:nvSpPr>
        <p:spPr>
          <a:xfrm>
            <a:off x="7190042" y="2909503"/>
            <a:ext cx="1061400" cy="10659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Feature adoption %, upsell conversations, cross-sell qualified)</a:t>
            </a:r>
            <a:endParaRPr sz="600">
              <a:solidFill>
                <a:srgbClr val="434343"/>
              </a:solidFill>
              <a:latin typeface="Roboto"/>
              <a:ea typeface="Roboto"/>
              <a:cs typeface="Roboto"/>
              <a:sym typeface="Roboto"/>
            </a:endParaRPr>
          </a:p>
        </p:txBody>
      </p:sp>
      <p:sp>
        <p:nvSpPr>
          <p:cNvPr id="918" name="Google Shape;918;p70"/>
          <p:cNvSpPr/>
          <p:nvPr/>
        </p:nvSpPr>
        <p:spPr>
          <a:xfrm>
            <a:off x="829325" y="4122276"/>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 of MQLs, cost per MQL, MQL-to-SQL rate)</a:t>
            </a:r>
            <a:endParaRPr sz="600">
              <a:solidFill>
                <a:srgbClr val="434343"/>
              </a:solidFill>
              <a:latin typeface="Roboto"/>
              <a:ea typeface="Roboto"/>
              <a:cs typeface="Roboto"/>
              <a:sym typeface="Roboto"/>
            </a:endParaRPr>
          </a:p>
        </p:txBody>
      </p:sp>
      <p:sp>
        <p:nvSpPr>
          <p:cNvPr id="919" name="Google Shape;919;p70"/>
          <p:cNvSpPr/>
          <p:nvPr/>
        </p:nvSpPr>
        <p:spPr>
          <a:xfrm>
            <a:off x="1986120"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 meetings booked, show rate, SQL-to-opp rate)</a:t>
            </a:r>
            <a:endParaRPr sz="600">
              <a:solidFill>
                <a:srgbClr val="434343"/>
              </a:solidFill>
              <a:latin typeface="Roboto"/>
              <a:ea typeface="Roboto"/>
              <a:cs typeface="Roboto"/>
              <a:sym typeface="Roboto"/>
            </a:endParaRPr>
          </a:p>
        </p:txBody>
      </p:sp>
      <p:sp>
        <p:nvSpPr>
          <p:cNvPr id="920" name="Google Shape;920;p70"/>
          <p:cNvSpPr/>
          <p:nvPr/>
        </p:nvSpPr>
        <p:spPr>
          <a:xfrm>
            <a:off x="3080372"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 deals closed, win rate, new ARR, sales cycle length)</a:t>
            </a:r>
            <a:endParaRPr sz="600">
              <a:solidFill>
                <a:srgbClr val="434343"/>
              </a:solidFill>
              <a:latin typeface="Roboto"/>
              <a:ea typeface="Roboto"/>
              <a:cs typeface="Roboto"/>
              <a:sym typeface="Roboto"/>
            </a:endParaRPr>
          </a:p>
        </p:txBody>
      </p:sp>
      <p:sp>
        <p:nvSpPr>
          <p:cNvPr id="921" name="Google Shape;921;p70"/>
          <p:cNvSpPr/>
          <p:nvPr/>
        </p:nvSpPr>
        <p:spPr>
          <a:xfrm>
            <a:off x="4975709"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 active customers, time to value, activation rate)</a:t>
            </a:r>
            <a:endParaRPr sz="600">
              <a:solidFill>
                <a:srgbClr val="434343"/>
              </a:solidFill>
              <a:latin typeface="Roboto"/>
              <a:ea typeface="Roboto"/>
              <a:cs typeface="Roboto"/>
              <a:sym typeface="Roboto"/>
            </a:endParaRPr>
          </a:p>
        </p:txBody>
      </p:sp>
      <p:sp>
        <p:nvSpPr>
          <p:cNvPr id="922" name="Google Shape;922;p70"/>
          <p:cNvSpPr/>
          <p:nvPr/>
        </p:nvSpPr>
        <p:spPr>
          <a:xfrm>
            <a:off x="6080003"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Renewal rate, logo churn, revenue retention (GRR)</a:t>
            </a:r>
            <a:endParaRPr sz="600">
              <a:solidFill>
                <a:srgbClr val="434343"/>
              </a:solidFill>
              <a:latin typeface="Roboto"/>
              <a:ea typeface="Roboto"/>
              <a:cs typeface="Roboto"/>
              <a:sym typeface="Roboto"/>
            </a:endParaRPr>
          </a:p>
        </p:txBody>
      </p:sp>
      <p:sp>
        <p:nvSpPr>
          <p:cNvPr id="923" name="Google Shape;923;p70"/>
          <p:cNvSpPr/>
          <p:nvPr/>
        </p:nvSpPr>
        <p:spPr>
          <a:xfrm>
            <a:off x="7190049" y="4122283"/>
            <a:ext cx="1061400" cy="959100"/>
          </a:xfrm>
          <a:prstGeom prst="roundRect">
            <a:avLst>
              <a:gd fmla="val 0" name="adj"/>
            </a:avLst>
          </a:prstGeom>
          <a:noFill/>
          <a:ln>
            <a:noFill/>
          </a:ln>
        </p:spPr>
        <p:txBody>
          <a:bodyPr anchorCtr="0" anchor="t" bIns="0" lIns="0" spcFirstLastPara="1" rIns="0" wrap="square" tIns="0">
            <a:noAutofit/>
          </a:bodyPr>
          <a:lstStyle/>
          <a:p>
            <a:pPr indent="-83820" lvl="0" marL="91440" rtl="0" algn="l">
              <a:spcBef>
                <a:spcPts val="0"/>
              </a:spcBef>
              <a:spcAft>
                <a:spcPts val="200"/>
              </a:spcAft>
              <a:buClr>
                <a:schemeClr val="accent1"/>
              </a:buClr>
              <a:buSzPts val="600"/>
              <a:buFont typeface="Roboto"/>
              <a:buChar char="●"/>
            </a:pPr>
            <a:r>
              <a:rPr lang="en" sz="600">
                <a:solidFill>
                  <a:srgbClr val="434343"/>
                </a:solidFill>
                <a:latin typeface="Roboto"/>
                <a:ea typeface="Roboto"/>
                <a:cs typeface="Roboto"/>
                <a:sym typeface="Roboto"/>
              </a:rPr>
              <a:t>Type here (</a:t>
            </a:r>
            <a:r>
              <a:rPr lang="en" sz="600">
                <a:solidFill>
                  <a:srgbClr val="434343"/>
                </a:solidFill>
                <a:latin typeface="Roboto"/>
                <a:ea typeface="Roboto"/>
                <a:cs typeface="Roboto"/>
                <a:sym typeface="Roboto"/>
              </a:rPr>
              <a:t>e.g., Expansion ARR, NRR, upsell win rate)</a:t>
            </a:r>
            <a:endParaRPr sz="600">
              <a:solidFill>
                <a:srgbClr val="434343"/>
              </a:solidFill>
              <a:latin typeface="Roboto"/>
              <a:ea typeface="Roboto"/>
              <a:cs typeface="Roboto"/>
              <a:sym typeface="Roboto"/>
            </a:endParaRPr>
          </a:p>
        </p:txBody>
      </p:sp>
      <p:sp>
        <p:nvSpPr>
          <p:cNvPr id="924" name="Google Shape;924;p70"/>
          <p:cNvSpPr txBox="1"/>
          <p:nvPr/>
        </p:nvSpPr>
        <p:spPr>
          <a:xfrm>
            <a:off x="94223" y="4122288"/>
            <a:ext cx="567000" cy="140400"/>
          </a:xfrm>
          <a:prstGeom prst="rect">
            <a:avLst/>
          </a:prstGeom>
          <a:noFill/>
          <a:ln>
            <a:noFill/>
          </a:ln>
        </p:spPr>
        <p:txBody>
          <a:bodyPr anchorCtr="0" anchor="t" bIns="8550" lIns="0" spcFirstLastPara="1" rIns="0" wrap="square" tIns="8550">
            <a:noAutofit/>
          </a:bodyPr>
          <a:lstStyle/>
          <a:p>
            <a:pPr indent="0" lvl="0" marL="0" rtl="0" algn="l">
              <a:spcBef>
                <a:spcPts val="0"/>
              </a:spcBef>
              <a:spcAft>
                <a:spcPts val="0"/>
              </a:spcAft>
              <a:buNone/>
            </a:pPr>
            <a:r>
              <a:rPr b="1" i="1" lang="en" sz="800">
                <a:solidFill>
                  <a:schemeClr val="dk1"/>
                </a:solidFill>
                <a:latin typeface="Roboto"/>
                <a:ea typeface="Roboto"/>
                <a:cs typeface="Roboto"/>
                <a:sym typeface="Roboto"/>
              </a:rPr>
              <a:t>Key Result: </a:t>
            </a:r>
            <a:endParaRPr b="1" i="1" sz="800">
              <a:solidFill>
                <a:schemeClr val="dk1"/>
              </a:solidFill>
              <a:latin typeface="Roboto"/>
              <a:ea typeface="Roboto"/>
              <a:cs typeface="Roboto"/>
              <a:sym typeface="Roboto"/>
            </a:endParaRPr>
          </a:p>
          <a:p>
            <a:pPr indent="0" lvl="0" marL="0" rtl="0" algn="l">
              <a:spcBef>
                <a:spcPts val="0"/>
              </a:spcBef>
              <a:spcAft>
                <a:spcPts val="0"/>
              </a:spcAft>
              <a:buNone/>
            </a:pPr>
            <a:r>
              <a:rPr i="1" lang="en" sz="800">
                <a:solidFill>
                  <a:schemeClr val="accent1"/>
                </a:solidFill>
                <a:latin typeface="Roboto Medium"/>
                <a:ea typeface="Roboto Medium"/>
                <a:cs typeface="Roboto Medium"/>
                <a:sym typeface="Roboto Medium"/>
              </a:rPr>
              <a:t>Lagging </a:t>
            </a:r>
            <a:br>
              <a:rPr i="1" lang="en" sz="800">
                <a:solidFill>
                  <a:schemeClr val="accent1"/>
                </a:solidFill>
                <a:latin typeface="Roboto Medium"/>
                <a:ea typeface="Roboto Medium"/>
                <a:cs typeface="Roboto Medium"/>
                <a:sym typeface="Roboto Medium"/>
              </a:rPr>
            </a:br>
            <a:r>
              <a:rPr i="1" lang="en" sz="800">
                <a:solidFill>
                  <a:schemeClr val="accent1"/>
                </a:solidFill>
                <a:latin typeface="Roboto Medium"/>
                <a:ea typeface="Roboto Medium"/>
                <a:cs typeface="Roboto Medium"/>
                <a:sym typeface="Roboto Medium"/>
              </a:rPr>
              <a:t>Indicators</a:t>
            </a:r>
            <a:endParaRPr i="1" sz="800">
              <a:solidFill>
                <a:schemeClr val="accent1"/>
              </a:solidFill>
              <a:latin typeface="Roboto Medium"/>
              <a:ea typeface="Roboto Medium"/>
              <a:cs typeface="Roboto Medium"/>
              <a:sym typeface="Roboto Medium"/>
            </a:endParaRPr>
          </a:p>
        </p:txBody>
      </p:sp>
      <p:sp>
        <p:nvSpPr>
          <p:cNvPr id="925" name="Google Shape;925;p70"/>
          <p:cNvSpPr txBox="1"/>
          <p:nvPr/>
        </p:nvSpPr>
        <p:spPr>
          <a:xfrm>
            <a:off x="104291" y="2909538"/>
            <a:ext cx="567000" cy="372000"/>
          </a:xfrm>
          <a:prstGeom prst="rect">
            <a:avLst/>
          </a:prstGeom>
          <a:noFill/>
          <a:ln>
            <a:noFill/>
          </a:ln>
        </p:spPr>
        <p:txBody>
          <a:bodyPr anchorCtr="0" anchor="t" bIns="8550" lIns="0" spcFirstLastPara="1" rIns="0" wrap="square" tIns="8550">
            <a:noAutofit/>
          </a:bodyPr>
          <a:lstStyle/>
          <a:p>
            <a:pPr indent="0" lvl="0" marL="0" rtl="0" algn="l">
              <a:spcBef>
                <a:spcPts val="0"/>
              </a:spcBef>
              <a:spcAft>
                <a:spcPts val="0"/>
              </a:spcAft>
              <a:buNone/>
            </a:pPr>
            <a:r>
              <a:rPr b="1" i="1" lang="en" sz="800">
                <a:solidFill>
                  <a:schemeClr val="dk1"/>
                </a:solidFill>
                <a:latin typeface="Roboto"/>
                <a:ea typeface="Roboto"/>
                <a:cs typeface="Roboto"/>
                <a:sym typeface="Roboto"/>
              </a:rPr>
              <a:t>Key Result: </a:t>
            </a:r>
            <a:endParaRPr b="1" i="1" sz="800">
              <a:solidFill>
                <a:schemeClr val="dk1"/>
              </a:solidFill>
              <a:latin typeface="Roboto"/>
              <a:ea typeface="Roboto"/>
              <a:cs typeface="Roboto"/>
              <a:sym typeface="Roboto"/>
            </a:endParaRPr>
          </a:p>
          <a:p>
            <a:pPr indent="0" lvl="0" marL="0" rtl="0" algn="l">
              <a:spcBef>
                <a:spcPts val="0"/>
              </a:spcBef>
              <a:spcAft>
                <a:spcPts val="0"/>
              </a:spcAft>
              <a:buNone/>
            </a:pPr>
            <a:r>
              <a:rPr i="1" lang="en" sz="800">
                <a:solidFill>
                  <a:schemeClr val="accent1"/>
                </a:solidFill>
                <a:latin typeface="Roboto Medium"/>
                <a:ea typeface="Roboto Medium"/>
                <a:cs typeface="Roboto Medium"/>
                <a:sym typeface="Roboto Medium"/>
              </a:rPr>
              <a:t>Leading </a:t>
            </a:r>
            <a:br>
              <a:rPr i="1" lang="en" sz="800">
                <a:solidFill>
                  <a:schemeClr val="accent1"/>
                </a:solidFill>
                <a:latin typeface="Roboto Medium"/>
                <a:ea typeface="Roboto Medium"/>
                <a:cs typeface="Roboto Medium"/>
                <a:sym typeface="Roboto Medium"/>
              </a:rPr>
            </a:br>
            <a:r>
              <a:rPr i="1" lang="en" sz="800">
                <a:solidFill>
                  <a:schemeClr val="accent1"/>
                </a:solidFill>
                <a:latin typeface="Roboto Medium"/>
                <a:ea typeface="Roboto Medium"/>
                <a:cs typeface="Roboto Medium"/>
                <a:sym typeface="Roboto Medium"/>
              </a:rPr>
              <a:t>Indicators</a:t>
            </a:r>
            <a:endParaRPr i="1" sz="800">
              <a:solidFill>
                <a:schemeClr val="accent1"/>
              </a:solidFill>
              <a:latin typeface="Roboto Medium"/>
              <a:ea typeface="Roboto Medium"/>
              <a:cs typeface="Roboto Medium"/>
              <a:sym typeface="Roboto Medium"/>
            </a:endParaRPr>
          </a:p>
        </p:txBody>
      </p:sp>
      <p:cxnSp>
        <p:nvCxnSpPr>
          <p:cNvPr id="926" name="Google Shape;926;p70"/>
          <p:cNvCxnSpPr/>
          <p:nvPr/>
        </p:nvCxnSpPr>
        <p:spPr>
          <a:xfrm>
            <a:off x="845500" y="4053692"/>
            <a:ext cx="7337700" cy="0"/>
          </a:xfrm>
          <a:prstGeom prst="straightConnector1">
            <a:avLst/>
          </a:prstGeom>
          <a:noFill/>
          <a:ln cap="flat" cmpd="sng" w="9525">
            <a:solidFill>
              <a:schemeClr val="dk2"/>
            </a:solidFill>
            <a:prstDash val="solid"/>
            <a:round/>
            <a:headEnd len="med" w="med" type="none"/>
            <a:tailEnd len="med" w="med" type="none"/>
          </a:ln>
        </p:spPr>
      </p:cxnSp>
      <p:sp>
        <p:nvSpPr>
          <p:cNvPr id="927" name="Google Shape;927;p70"/>
          <p:cNvSpPr txBox="1"/>
          <p:nvPr/>
        </p:nvSpPr>
        <p:spPr>
          <a:xfrm>
            <a:off x="1193050" y="1601375"/>
            <a:ext cx="9549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Aware/Interested Accounts &amp; Leads (MQL)</a:t>
            </a:r>
            <a:endParaRPr sz="600">
              <a:solidFill>
                <a:schemeClr val="dk1"/>
              </a:solidFill>
              <a:latin typeface="Roboto"/>
              <a:ea typeface="Roboto"/>
              <a:cs typeface="Roboto"/>
              <a:sym typeface="Roboto"/>
            </a:endParaRPr>
          </a:p>
        </p:txBody>
      </p:sp>
      <p:sp>
        <p:nvSpPr>
          <p:cNvPr id="928" name="Google Shape;928;p70"/>
          <p:cNvSpPr txBox="1"/>
          <p:nvPr/>
        </p:nvSpPr>
        <p:spPr>
          <a:xfrm>
            <a:off x="2230694" y="16013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SQL - Meetings Set</a:t>
            </a:r>
            <a:endParaRPr sz="600">
              <a:solidFill>
                <a:schemeClr val="dk1"/>
              </a:solidFill>
              <a:latin typeface="Roboto"/>
              <a:ea typeface="Roboto"/>
              <a:cs typeface="Roboto"/>
              <a:sym typeface="Roboto"/>
            </a:endParaRPr>
          </a:p>
        </p:txBody>
      </p:sp>
      <p:sp>
        <p:nvSpPr>
          <p:cNvPr id="929" name="Google Shape;929;p70"/>
          <p:cNvSpPr txBox="1"/>
          <p:nvPr/>
        </p:nvSpPr>
        <p:spPr>
          <a:xfrm>
            <a:off x="3193480" y="16013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Closed/Won Opptys</a:t>
            </a:r>
            <a:endParaRPr sz="600">
              <a:solidFill>
                <a:schemeClr val="dk1"/>
              </a:solidFill>
              <a:latin typeface="Roboto"/>
              <a:ea typeface="Roboto"/>
              <a:cs typeface="Roboto"/>
              <a:sym typeface="Roboto"/>
            </a:endParaRPr>
          </a:p>
        </p:txBody>
      </p:sp>
      <p:sp>
        <p:nvSpPr>
          <p:cNvPr id="930" name="Google Shape;930;p70"/>
          <p:cNvSpPr txBox="1"/>
          <p:nvPr/>
        </p:nvSpPr>
        <p:spPr>
          <a:xfrm>
            <a:off x="4997412" y="1656925"/>
            <a:ext cx="70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Live Customers</a:t>
            </a:r>
            <a:endParaRPr sz="600">
              <a:solidFill>
                <a:schemeClr val="dk1"/>
              </a:solidFill>
              <a:latin typeface="Roboto"/>
              <a:ea typeface="Roboto"/>
              <a:cs typeface="Roboto"/>
              <a:sym typeface="Roboto"/>
            </a:endParaRPr>
          </a:p>
        </p:txBody>
      </p:sp>
      <p:sp>
        <p:nvSpPr>
          <p:cNvPr id="931" name="Google Shape;931;p70"/>
          <p:cNvSpPr txBox="1"/>
          <p:nvPr/>
        </p:nvSpPr>
        <p:spPr>
          <a:xfrm>
            <a:off x="5902648" y="16569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Renewals</a:t>
            </a:r>
            <a:endParaRPr sz="600">
              <a:solidFill>
                <a:schemeClr val="dk1"/>
              </a:solidFill>
              <a:latin typeface="Roboto"/>
              <a:ea typeface="Roboto"/>
              <a:cs typeface="Roboto"/>
              <a:sym typeface="Roboto"/>
            </a:endParaRPr>
          </a:p>
        </p:txBody>
      </p:sp>
      <p:sp>
        <p:nvSpPr>
          <p:cNvPr id="932" name="Google Shape;932;p70"/>
          <p:cNvSpPr txBox="1"/>
          <p:nvPr/>
        </p:nvSpPr>
        <p:spPr>
          <a:xfrm>
            <a:off x="6867800" y="1656925"/>
            <a:ext cx="9237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b="1" i="1" lang="en" sz="800">
                <a:solidFill>
                  <a:schemeClr val="dk1"/>
                </a:solidFill>
                <a:latin typeface="Roboto"/>
                <a:ea typeface="Roboto"/>
                <a:cs typeface="Roboto"/>
                <a:sym typeface="Roboto"/>
              </a:rPr>
              <a:t>Closed/Won Expansion Opptys</a:t>
            </a:r>
            <a:endParaRPr b="1" i="1" sz="8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6" name="Shape 936"/>
        <p:cNvGrpSpPr/>
        <p:nvPr/>
      </p:nvGrpSpPr>
      <p:grpSpPr>
        <a:xfrm>
          <a:off x="0" y="0"/>
          <a:ext cx="0" cy="0"/>
          <a:chOff x="0" y="0"/>
          <a:chExt cx="0" cy="0"/>
        </a:xfrm>
      </p:grpSpPr>
      <p:sp>
        <p:nvSpPr>
          <p:cNvPr id="937" name="Google Shape;937;p71"/>
          <p:cNvSpPr txBox="1"/>
          <p:nvPr/>
        </p:nvSpPr>
        <p:spPr>
          <a:xfrm>
            <a:off x="197725" y="1082900"/>
            <a:ext cx="3959400" cy="2685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RACI framework clarifies role ownership across Bowtie stages. R (Responsible) does the work, A (Accountable) owns the outcome, C (Consulted) provides input, and I (Informed) stays in the loop.</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Clear ownership prevents dropped handoffs and duplicated effort. The Bowtie has natural transition points where responsibility shifts between teams. RACI makes explicit who's handing off and who's picking up.</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One "R" per stage, per activity is the rule. If everyone's responsible, no one is. Role clarity breaks down as teams grow, so revisit this framework when adding headcount or changing your GTM motion.</a:t>
            </a:r>
            <a:endParaRPr sz="1000">
              <a:solidFill>
                <a:schemeClr val="dk1"/>
              </a:solidFill>
              <a:latin typeface="Roboto Light"/>
              <a:ea typeface="Roboto Light"/>
              <a:cs typeface="Roboto Light"/>
              <a:sym typeface="Roboto Light"/>
            </a:endParaRPr>
          </a:p>
        </p:txBody>
      </p:sp>
      <p:sp>
        <p:nvSpPr>
          <p:cNvPr id="938" name="Google Shape;938;p71"/>
          <p:cNvSpPr txBox="1"/>
          <p:nvPr/>
        </p:nvSpPr>
        <p:spPr>
          <a:xfrm>
            <a:off x="4666675" y="1082900"/>
            <a:ext cx="4095300" cy="3327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List your GTM roles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Replace Role #1–4 with actual titles—SDR, AE, CSM, AM, etc. Add rows as needed for your team structure.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Assign one letter per cell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 (Responsible) does the work, A (Accountable) owns the outcome, C (Consulted) provides input, I (Informed) stays in the loop.</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One "R" per stage, per activity</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If everyone's responsible, no </a:t>
            </a:r>
            <a:br>
              <a:rPr lang="en" sz="1000">
                <a:solidFill>
                  <a:schemeClr val="dk1"/>
                </a:solidFill>
                <a:latin typeface="Roboto Light"/>
                <a:ea typeface="Roboto Light"/>
                <a:cs typeface="Roboto Light"/>
                <a:sym typeface="Roboto Light"/>
              </a:rPr>
            </a:br>
            <a:r>
              <a:rPr lang="en" sz="1000">
                <a:solidFill>
                  <a:schemeClr val="dk1"/>
                </a:solidFill>
                <a:latin typeface="Roboto Light"/>
                <a:ea typeface="Roboto Light"/>
                <a:cs typeface="Roboto Light"/>
                <a:sym typeface="Roboto Light"/>
              </a:rPr>
              <a:t>one is. Clear ownership prevents dropped handoffs and </a:t>
            </a:r>
            <a:br>
              <a:rPr lang="en" sz="1000">
                <a:solidFill>
                  <a:schemeClr val="dk1"/>
                </a:solidFill>
                <a:latin typeface="Roboto Light"/>
                <a:ea typeface="Roboto Light"/>
                <a:cs typeface="Roboto Light"/>
                <a:sym typeface="Roboto Light"/>
              </a:rPr>
            </a:br>
            <a:r>
              <a:rPr lang="en" sz="1000">
                <a:solidFill>
                  <a:schemeClr val="dk1"/>
                </a:solidFill>
                <a:latin typeface="Roboto Light"/>
                <a:ea typeface="Roboto Light"/>
                <a:cs typeface="Roboto Light"/>
                <a:sym typeface="Roboto Light"/>
              </a:rPr>
              <a:t>duplicated effort.</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this to clarify handoffs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Bowtie has natural transition points. RACI makes explicit who's handing off and who's picking up.</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Revisit as you scale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Role clarity breaks down as teams grow. Update this when you add headcount or change your GTM motion.</a:t>
            </a:r>
            <a:endParaRPr sz="1000">
              <a:solidFill>
                <a:schemeClr val="dk1"/>
              </a:solidFill>
              <a:latin typeface="Roboto Light"/>
              <a:ea typeface="Roboto Light"/>
              <a:cs typeface="Roboto Light"/>
              <a:sym typeface="Roboto Light"/>
            </a:endParaRPr>
          </a:p>
        </p:txBody>
      </p:sp>
      <p:sp>
        <p:nvSpPr>
          <p:cNvPr id="939" name="Google Shape;939;p71"/>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05 OVERVIEW</a:t>
            </a:r>
            <a:endParaRPr sz="1200">
              <a:solidFill>
                <a:schemeClr val="accent1"/>
              </a:solidFill>
              <a:latin typeface="Lexend Light"/>
              <a:ea typeface="Lexend Light"/>
              <a:cs typeface="Lexend Light"/>
              <a:sym typeface="Lexend Light"/>
            </a:endParaRPr>
          </a:p>
        </p:txBody>
      </p:sp>
      <p:sp>
        <p:nvSpPr>
          <p:cNvPr id="940" name="Google Shape;940;p71"/>
          <p:cNvSpPr txBox="1"/>
          <p:nvPr/>
        </p:nvSpPr>
        <p:spPr>
          <a:xfrm>
            <a:off x="25036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RACI</a:t>
            </a:r>
            <a:endParaRPr sz="2042">
              <a:solidFill>
                <a:schemeClr val="dk1"/>
              </a:solidFill>
              <a:latin typeface="Lexend Medium"/>
              <a:ea typeface="Lexend Medium"/>
              <a:cs typeface="Lexend Medium"/>
              <a:sym typeface="Lexend Medium"/>
            </a:endParaRPr>
          </a:p>
        </p:txBody>
      </p:sp>
      <p:grpSp>
        <p:nvGrpSpPr>
          <p:cNvPr id="941" name="Google Shape;941;p71"/>
          <p:cNvGrpSpPr/>
          <p:nvPr/>
        </p:nvGrpSpPr>
        <p:grpSpPr>
          <a:xfrm>
            <a:off x="7927828" y="222172"/>
            <a:ext cx="951591" cy="252027"/>
            <a:chOff x="6869668" y="85200"/>
            <a:chExt cx="1303014" cy="345100"/>
          </a:xfrm>
        </p:grpSpPr>
        <p:pic>
          <p:nvPicPr>
            <p:cNvPr id="942" name="Google Shape;942;p71"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943" name="Google Shape;943;p71"/>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944" name="Google Shape;944;p71"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72"/>
          <p:cNvSpPr/>
          <p:nvPr/>
        </p:nvSpPr>
        <p:spPr>
          <a:xfrm>
            <a:off x="1155500" y="1341148"/>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950" name="Google Shape;950;p72"/>
          <p:cNvSpPr/>
          <p:nvPr/>
        </p:nvSpPr>
        <p:spPr>
          <a:xfrm>
            <a:off x="4201550"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951" name="Google Shape;951;p72"/>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952" name="Google Shape;952;p72"/>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953" name="Google Shape;953;p72"/>
          <p:cNvSpPr/>
          <p:nvPr/>
        </p:nvSpPr>
        <p:spPr>
          <a:xfrm>
            <a:off x="3185428"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954" name="Google Shape;954;p72"/>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955" name="Google Shape;955;p72"/>
          <p:cNvSpPr/>
          <p:nvPr/>
        </p:nvSpPr>
        <p:spPr>
          <a:xfrm>
            <a:off x="587852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956" name="Google Shape;956;p72"/>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957" name="Google Shape;957;p72"/>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958" name="Google Shape;958;p72"/>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05 TEMPLATE</a:t>
            </a:r>
            <a:endParaRPr sz="1200">
              <a:solidFill>
                <a:schemeClr val="accent1"/>
              </a:solidFill>
              <a:latin typeface="Lexend Light"/>
              <a:ea typeface="Lexend Light"/>
              <a:cs typeface="Lexend Light"/>
              <a:sym typeface="Lexend Light"/>
            </a:endParaRPr>
          </a:p>
        </p:txBody>
      </p:sp>
      <p:grpSp>
        <p:nvGrpSpPr>
          <p:cNvPr id="959" name="Google Shape;959;p72"/>
          <p:cNvGrpSpPr/>
          <p:nvPr/>
        </p:nvGrpSpPr>
        <p:grpSpPr>
          <a:xfrm>
            <a:off x="7927828" y="222172"/>
            <a:ext cx="951591" cy="252027"/>
            <a:chOff x="6869668" y="85200"/>
            <a:chExt cx="1303014" cy="345100"/>
          </a:xfrm>
        </p:grpSpPr>
        <p:pic>
          <p:nvPicPr>
            <p:cNvPr id="960" name="Google Shape;960;p72"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961" name="Google Shape;961;p72"/>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962" name="Google Shape;962;p72"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963" name="Google Shape;963;p72"/>
          <p:cNvSpPr txBox="1"/>
          <p:nvPr/>
        </p:nvSpPr>
        <p:spPr>
          <a:xfrm>
            <a:off x="1316909"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964" name="Google Shape;964;p72"/>
          <p:cNvSpPr txBox="1"/>
          <p:nvPr/>
        </p:nvSpPr>
        <p:spPr>
          <a:xfrm>
            <a:off x="2236062"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965" name="Google Shape;965;p72"/>
          <p:cNvSpPr txBox="1"/>
          <p:nvPr/>
        </p:nvSpPr>
        <p:spPr>
          <a:xfrm>
            <a:off x="3171078"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966" name="Google Shape;966;p72"/>
          <p:cNvSpPr txBox="1"/>
          <p:nvPr/>
        </p:nvSpPr>
        <p:spPr>
          <a:xfrm>
            <a:off x="4227350"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967" name="Google Shape;967;p72"/>
          <p:cNvSpPr txBox="1"/>
          <p:nvPr/>
        </p:nvSpPr>
        <p:spPr>
          <a:xfrm>
            <a:off x="503562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968" name="Google Shape;968;p72"/>
          <p:cNvSpPr txBox="1"/>
          <p:nvPr/>
        </p:nvSpPr>
        <p:spPr>
          <a:xfrm>
            <a:off x="5908350"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969" name="Google Shape;969;p72"/>
          <p:cNvSpPr txBox="1"/>
          <p:nvPr/>
        </p:nvSpPr>
        <p:spPr>
          <a:xfrm>
            <a:off x="6923174"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sp>
        <p:nvSpPr>
          <p:cNvPr id="970" name="Google Shape;970;p72"/>
          <p:cNvSpPr/>
          <p:nvPr/>
        </p:nvSpPr>
        <p:spPr>
          <a:xfrm>
            <a:off x="1221475" y="3190056"/>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1" name="Google Shape;971;p72"/>
          <p:cNvSpPr/>
          <p:nvPr/>
        </p:nvSpPr>
        <p:spPr>
          <a:xfrm>
            <a:off x="2212075" y="2984288"/>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2" name="Google Shape;972;p72"/>
          <p:cNvSpPr/>
          <p:nvPr/>
        </p:nvSpPr>
        <p:spPr>
          <a:xfrm>
            <a:off x="3221798" y="2828184"/>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3" name="Google Shape;973;p72"/>
          <p:cNvSpPr/>
          <p:nvPr/>
        </p:nvSpPr>
        <p:spPr>
          <a:xfrm>
            <a:off x="3678998" y="2717737"/>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4" name="Google Shape;974;p72"/>
          <p:cNvSpPr/>
          <p:nvPr/>
        </p:nvSpPr>
        <p:spPr>
          <a:xfrm>
            <a:off x="4300014" y="2660658"/>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5" name="Google Shape;975;p72"/>
          <p:cNvSpPr/>
          <p:nvPr/>
        </p:nvSpPr>
        <p:spPr>
          <a:xfrm>
            <a:off x="4879075" y="27671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6" name="Google Shape;976;p72"/>
          <p:cNvSpPr/>
          <p:nvPr/>
        </p:nvSpPr>
        <p:spPr>
          <a:xfrm>
            <a:off x="5869675" y="29957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7" name="Google Shape;977;p72"/>
          <p:cNvSpPr/>
          <p:nvPr/>
        </p:nvSpPr>
        <p:spPr>
          <a:xfrm>
            <a:off x="6871691" y="3201472"/>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78" name="Google Shape;978;p72"/>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RACI</a:t>
            </a:r>
            <a:endParaRPr sz="2042">
              <a:solidFill>
                <a:schemeClr val="dk1"/>
              </a:solidFill>
              <a:latin typeface="Lexend Medium"/>
              <a:ea typeface="Lexend Medium"/>
              <a:cs typeface="Lexend Medium"/>
              <a:sym typeface="Lexend Medium"/>
            </a:endParaRPr>
          </a:p>
        </p:txBody>
      </p:sp>
      <p:cxnSp>
        <p:nvCxnSpPr>
          <p:cNvPr id="979" name="Google Shape;979;p72"/>
          <p:cNvCxnSpPr/>
          <p:nvPr/>
        </p:nvCxnSpPr>
        <p:spPr>
          <a:xfrm>
            <a:off x="-2350" y="4003785"/>
            <a:ext cx="9144000" cy="0"/>
          </a:xfrm>
          <a:prstGeom prst="straightConnector1">
            <a:avLst/>
          </a:prstGeom>
          <a:noFill/>
          <a:ln cap="flat" cmpd="sng" w="9525">
            <a:solidFill>
              <a:srgbClr val="232324"/>
            </a:solidFill>
            <a:prstDash val="dot"/>
            <a:round/>
            <a:headEnd len="med" w="med" type="none"/>
            <a:tailEnd len="med" w="med" type="none"/>
          </a:ln>
        </p:spPr>
      </p:cxnSp>
      <p:cxnSp>
        <p:nvCxnSpPr>
          <p:cNvPr id="980" name="Google Shape;980;p72"/>
          <p:cNvCxnSpPr/>
          <p:nvPr/>
        </p:nvCxnSpPr>
        <p:spPr>
          <a:xfrm>
            <a:off x="-2350" y="4384502"/>
            <a:ext cx="9144000" cy="0"/>
          </a:xfrm>
          <a:prstGeom prst="straightConnector1">
            <a:avLst/>
          </a:prstGeom>
          <a:noFill/>
          <a:ln cap="flat" cmpd="sng" w="9525">
            <a:solidFill>
              <a:srgbClr val="232324"/>
            </a:solidFill>
            <a:prstDash val="dot"/>
            <a:round/>
            <a:headEnd len="med" w="med" type="none"/>
            <a:tailEnd len="med" w="med" type="none"/>
          </a:ln>
        </p:spPr>
      </p:cxnSp>
      <p:cxnSp>
        <p:nvCxnSpPr>
          <p:cNvPr id="981" name="Google Shape;981;p72"/>
          <p:cNvCxnSpPr/>
          <p:nvPr/>
        </p:nvCxnSpPr>
        <p:spPr>
          <a:xfrm>
            <a:off x="-2350" y="4765220"/>
            <a:ext cx="9144000" cy="0"/>
          </a:xfrm>
          <a:prstGeom prst="straightConnector1">
            <a:avLst/>
          </a:prstGeom>
          <a:noFill/>
          <a:ln cap="flat" cmpd="sng" w="9525">
            <a:solidFill>
              <a:srgbClr val="232324"/>
            </a:solidFill>
            <a:prstDash val="dot"/>
            <a:round/>
            <a:headEnd len="med" w="med" type="none"/>
            <a:tailEnd len="med" w="med" type="none"/>
          </a:ln>
        </p:spPr>
      </p:cxnSp>
      <p:cxnSp>
        <p:nvCxnSpPr>
          <p:cNvPr id="982" name="Google Shape;982;p72"/>
          <p:cNvCxnSpPr/>
          <p:nvPr/>
        </p:nvCxnSpPr>
        <p:spPr>
          <a:xfrm rot="10800000">
            <a:off x="1154150" y="3505500"/>
            <a:ext cx="0" cy="1638000"/>
          </a:xfrm>
          <a:prstGeom prst="straightConnector1">
            <a:avLst/>
          </a:prstGeom>
          <a:noFill/>
          <a:ln cap="flat" cmpd="sng" w="9525">
            <a:solidFill>
              <a:srgbClr val="232324"/>
            </a:solidFill>
            <a:prstDash val="dot"/>
            <a:round/>
            <a:headEnd len="med" w="med" type="none"/>
            <a:tailEnd len="med" w="med" type="none"/>
          </a:ln>
        </p:spPr>
      </p:cxnSp>
      <p:cxnSp>
        <p:nvCxnSpPr>
          <p:cNvPr id="983" name="Google Shape;983;p72"/>
          <p:cNvCxnSpPr/>
          <p:nvPr/>
        </p:nvCxnSpPr>
        <p:spPr>
          <a:xfrm rot="10800000">
            <a:off x="2190204" y="3265500"/>
            <a:ext cx="0" cy="1878000"/>
          </a:xfrm>
          <a:prstGeom prst="straightConnector1">
            <a:avLst/>
          </a:prstGeom>
          <a:noFill/>
          <a:ln cap="flat" cmpd="sng" w="9525">
            <a:solidFill>
              <a:srgbClr val="232324"/>
            </a:solidFill>
            <a:prstDash val="dot"/>
            <a:round/>
            <a:headEnd len="med" w="med" type="none"/>
            <a:tailEnd len="med" w="med" type="none"/>
          </a:ln>
        </p:spPr>
      </p:cxnSp>
      <p:cxnSp>
        <p:nvCxnSpPr>
          <p:cNvPr id="984" name="Google Shape;984;p72"/>
          <p:cNvCxnSpPr/>
          <p:nvPr/>
        </p:nvCxnSpPr>
        <p:spPr>
          <a:xfrm rot="10800000">
            <a:off x="3163669" y="3045300"/>
            <a:ext cx="0" cy="2098200"/>
          </a:xfrm>
          <a:prstGeom prst="straightConnector1">
            <a:avLst/>
          </a:prstGeom>
          <a:noFill/>
          <a:ln cap="flat" cmpd="sng" w="9525">
            <a:solidFill>
              <a:srgbClr val="232324"/>
            </a:solidFill>
            <a:prstDash val="dot"/>
            <a:round/>
            <a:headEnd len="med" w="med" type="none"/>
            <a:tailEnd len="med" w="med" type="none"/>
          </a:ln>
        </p:spPr>
      </p:cxnSp>
      <p:cxnSp>
        <p:nvCxnSpPr>
          <p:cNvPr id="985" name="Google Shape;985;p72"/>
          <p:cNvCxnSpPr/>
          <p:nvPr/>
        </p:nvCxnSpPr>
        <p:spPr>
          <a:xfrm rot="10800000">
            <a:off x="4155632" y="2851200"/>
            <a:ext cx="0" cy="2292300"/>
          </a:xfrm>
          <a:prstGeom prst="straightConnector1">
            <a:avLst/>
          </a:prstGeom>
          <a:noFill/>
          <a:ln cap="flat" cmpd="sng" w="9525">
            <a:solidFill>
              <a:srgbClr val="232324"/>
            </a:solidFill>
            <a:prstDash val="dot"/>
            <a:round/>
            <a:headEnd len="med" w="med" type="none"/>
            <a:tailEnd len="med" w="med" type="none"/>
          </a:ln>
        </p:spPr>
      </p:cxnSp>
      <p:sp>
        <p:nvSpPr>
          <p:cNvPr id="986" name="Google Shape;986;p72"/>
          <p:cNvSpPr/>
          <p:nvPr/>
        </p:nvSpPr>
        <p:spPr>
          <a:xfrm>
            <a:off x="4163700" y="3712400"/>
            <a:ext cx="676500" cy="1449600"/>
          </a:xfrm>
          <a:prstGeom prst="rect">
            <a:avLst/>
          </a:pr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7" name="Google Shape;987;p72"/>
          <p:cNvCxnSpPr/>
          <p:nvPr/>
        </p:nvCxnSpPr>
        <p:spPr>
          <a:xfrm rot="10800000">
            <a:off x="4848807" y="2851200"/>
            <a:ext cx="0" cy="2292300"/>
          </a:xfrm>
          <a:prstGeom prst="straightConnector1">
            <a:avLst/>
          </a:prstGeom>
          <a:noFill/>
          <a:ln cap="flat" cmpd="sng" w="9525">
            <a:solidFill>
              <a:srgbClr val="232324"/>
            </a:solidFill>
            <a:prstDash val="dot"/>
            <a:round/>
            <a:headEnd len="med" w="med" type="none"/>
            <a:tailEnd len="med" w="med" type="none"/>
          </a:ln>
        </p:spPr>
      </p:cxnSp>
      <p:cxnSp>
        <p:nvCxnSpPr>
          <p:cNvPr id="988" name="Google Shape;988;p72"/>
          <p:cNvCxnSpPr/>
          <p:nvPr/>
        </p:nvCxnSpPr>
        <p:spPr>
          <a:xfrm rot="10800000">
            <a:off x="5849019" y="3045300"/>
            <a:ext cx="0" cy="2098200"/>
          </a:xfrm>
          <a:prstGeom prst="straightConnector1">
            <a:avLst/>
          </a:prstGeom>
          <a:noFill/>
          <a:ln cap="flat" cmpd="sng" w="9525">
            <a:solidFill>
              <a:srgbClr val="232324"/>
            </a:solidFill>
            <a:prstDash val="dot"/>
            <a:round/>
            <a:headEnd len="med" w="med" type="none"/>
            <a:tailEnd len="med" w="med" type="none"/>
          </a:ln>
        </p:spPr>
      </p:cxnSp>
      <p:cxnSp>
        <p:nvCxnSpPr>
          <p:cNvPr id="989" name="Google Shape;989;p72"/>
          <p:cNvCxnSpPr/>
          <p:nvPr/>
        </p:nvCxnSpPr>
        <p:spPr>
          <a:xfrm rot="10800000">
            <a:off x="6834654" y="3265500"/>
            <a:ext cx="0" cy="1878000"/>
          </a:xfrm>
          <a:prstGeom prst="straightConnector1">
            <a:avLst/>
          </a:prstGeom>
          <a:noFill/>
          <a:ln cap="flat" cmpd="sng" w="9525">
            <a:solidFill>
              <a:srgbClr val="232324"/>
            </a:solidFill>
            <a:prstDash val="dot"/>
            <a:round/>
            <a:headEnd len="med" w="med" type="none"/>
            <a:tailEnd len="med" w="med" type="none"/>
          </a:ln>
        </p:spPr>
      </p:cxnSp>
      <p:cxnSp>
        <p:nvCxnSpPr>
          <p:cNvPr id="990" name="Google Shape;990;p72"/>
          <p:cNvCxnSpPr/>
          <p:nvPr/>
        </p:nvCxnSpPr>
        <p:spPr>
          <a:xfrm rot="10800000">
            <a:off x="7874475" y="3505500"/>
            <a:ext cx="0" cy="1638000"/>
          </a:xfrm>
          <a:prstGeom prst="straightConnector1">
            <a:avLst/>
          </a:prstGeom>
          <a:noFill/>
          <a:ln cap="flat" cmpd="sng" w="9525">
            <a:solidFill>
              <a:srgbClr val="232324"/>
            </a:solidFill>
            <a:prstDash val="dot"/>
            <a:round/>
            <a:headEnd len="med" w="med" type="none"/>
            <a:tailEnd len="med" w="med" type="none"/>
          </a:ln>
        </p:spPr>
      </p:cxnSp>
      <p:cxnSp>
        <p:nvCxnSpPr>
          <p:cNvPr id="991" name="Google Shape;991;p72"/>
          <p:cNvCxnSpPr/>
          <p:nvPr/>
        </p:nvCxnSpPr>
        <p:spPr>
          <a:xfrm>
            <a:off x="-2350" y="3623060"/>
            <a:ext cx="9144000" cy="0"/>
          </a:xfrm>
          <a:prstGeom prst="straightConnector1">
            <a:avLst/>
          </a:prstGeom>
          <a:noFill/>
          <a:ln cap="flat" cmpd="sng" w="9525">
            <a:solidFill>
              <a:srgbClr val="232324"/>
            </a:solidFill>
            <a:prstDash val="dot"/>
            <a:round/>
            <a:headEnd len="med" w="med" type="none"/>
            <a:tailEnd len="med" w="med" type="none"/>
          </a:ln>
        </p:spPr>
      </p:cxnSp>
      <p:sp>
        <p:nvSpPr>
          <p:cNvPr id="992" name="Google Shape;992;p72"/>
          <p:cNvSpPr/>
          <p:nvPr/>
        </p:nvSpPr>
        <p:spPr>
          <a:xfrm>
            <a:off x="272601" y="1546791"/>
            <a:ext cx="158700" cy="158700"/>
          </a:xfrm>
          <a:prstGeom prst="ellipse">
            <a:avLst/>
          </a:prstGeom>
          <a:solidFill>
            <a:schemeClr val="accent1"/>
          </a:solidFill>
          <a:ln>
            <a:noFill/>
          </a:ln>
        </p:spPr>
        <p:txBody>
          <a:bodyPr anchorCtr="0" anchor="ctr" bIns="76900" lIns="0" spcFirstLastPara="1" rIns="0" wrap="square" tIns="76900">
            <a:noAutofit/>
          </a:bodyPr>
          <a:lstStyle/>
          <a:p>
            <a:pPr indent="0" lvl="0" marL="0" rtl="0" algn="ctr">
              <a:spcBef>
                <a:spcPts val="0"/>
              </a:spcBef>
              <a:spcAft>
                <a:spcPts val="0"/>
              </a:spcAft>
              <a:buNone/>
            </a:pPr>
            <a:r>
              <a:rPr b="1" lang="en" sz="672">
                <a:solidFill>
                  <a:srgbClr val="FFFFFF"/>
                </a:solidFill>
                <a:latin typeface="Roboto"/>
                <a:ea typeface="Roboto"/>
                <a:cs typeface="Roboto"/>
                <a:sym typeface="Roboto"/>
              </a:rPr>
              <a:t>R</a:t>
            </a:r>
            <a:endParaRPr b="1" sz="672">
              <a:solidFill>
                <a:srgbClr val="FFFFFF"/>
              </a:solidFill>
              <a:latin typeface="Roboto"/>
              <a:ea typeface="Roboto"/>
              <a:cs typeface="Roboto"/>
              <a:sym typeface="Roboto"/>
            </a:endParaRPr>
          </a:p>
        </p:txBody>
      </p:sp>
      <p:sp>
        <p:nvSpPr>
          <p:cNvPr id="993" name="Google Shape;993;p72"/>
          <p:cNvSpPr/>
          <p:nvPr/>
        </p:nvSpPr>
        <p:spPr>
          <a:xfrm>
            <a:off x="272601" y="1748103"/>
            <a:ext cx="158700" cy="158700"/>
          </a:xfrm>
          <a:prstGeom prst="ellipse">
            <a:avLst/>
          </a:prstGeom>
          <a:solidFill>
            <a:schemeClr val="accent1"/>
          </a:solidFill>
          <a:ln>
            <a:noFill/>
          </a:ln>
        </p:spPr>
        <p:txBody>
          <a:bodyPr anchorCtr="0" anchor="ctr" bIns="76900" lIns="0" spcFirstLastPara="1" rIns="0" wrap="square" tIns="76900">
            <a:noAutofit/>
          </a:bodyPr>
          <a:lstStyle/>
          <a:p>
            <a:pPr indent="0" lvl="0" marL="0" rtl="0" algn="ctr">
              <a:spcBef>
                <a:spcPts val="0"/>
              </a:spcBef>
              <a:spcAft>
                <a:spcPts val="0"/>
              </a:spcAft>
              <a:buNone/>
            </a:pPr>
            <a:r>
              <a:rPr b="1" lang="en" sz="672">
                <a:solidFill>
                  <a:srgbClr val="FFFFFF"/>
                </a:solidFill>
                <a:latin typeface="Roboto"/>
                <a:ea typeface="Roboto"/>
                <a:cs typeface="Roboto"/>
                <a:sym typeface="Roboto"/>
              </a:rPr>
              <a:t>A</a:t>
            </a:r>
            <a:endParaRPr b="1" sz="672">
              <a:solidFill>
                <a:srgbClr val="FFFFFF"/>
              </a:solidFill>
              <a:latin typeface="Roboto"/>
              <a:ea typeface="Roboto"/>
              <a:cs typeface="Roboto"/>
              <a:sym typeface="Roboto"/>
            </a:endParaRPr>
          </a:p>
        </p:txBody>
      </p:sp>
      <p:sp>
        <p:nvSpPr>
          <p:cNvPr id="994" name="Google Shape;994;p72"/>
          <p:cNvSpPr/>
          <p:nvPr/>
        </p:nvSpPr>
        <p:spPr>
          <a:xfrm>
            <a:off x="272606" y="1949415"/>
            <a:ext cx="158700" cy="158700"/>
          </a:xfrm>
          <a:prstGeom prst="ellipse">
            <a:avLst/>
          </a:prstGeom>
          <a:solidFill>
            <a:schemeClr val="accent1"/>
          </a:solidFill>
          <a:ln>
            <a:noFill/>
          </a:ln>
        </p:spPr>
        <p:txBody>
          <a:bodyPr anchorCtr="0" anchor="ctr" bIns="76900" lIns="0" spcFirstLastPara="1" rIns="0" wrap="square" tIns="76900">
            <a:noAutofit/>
          </a:bodyPr>
          <a:lstStyle/>
          <a:p>
            <a:pPr indent="0" lvl="0" marL="0" rtl="0" algn="ctr">
              <a:spcBef>
                <a:spcPts val="0"/>
              </a:spcBef>
              <a:spcAft>
                <a:spcPts val="0"/>
              </a:spcAft>
              <a:buNone/>
            </a:pPr>
            <a:r>
              <a:rPr b="1" lang="en" sz="672">
                <a:solidFill>
                  <a:srgbClr val="FFFFFF"/>
                </a:solidFill>
                <a:latin typeface="Roboto"/>
                <a:ea typeface="Roboto"/>
                <a:cs typeface="Roboto"/>
                <a:sym typeface="Roboto"/>
              </a:rPr>
              <a:t>C</a:t>
            </a:r>
            <a:endParaRPr b="1" sz="672">
              <a:solidFill>
                <a:srgbClr val="FFFFFF"/>
              </a:solidFill>
              <a:latin typeface="Roboto"/>
              <a:ea typeface="Roboto"/>
              <a:cs typeface="Roboto"/>
              <a:sym typeface="Roboto"/>
            </a:endParaRPr>
          </a:p>
        </p:txBody>
      </p:sp>
      <p:sp>
        <p:nvSpPr>
          <p:cNvPr id="995" name="Google Shape;995;p72"/>
          <p:cNvSpPr/>
          <p:nvPr/>
        </p:nvSpPr>
        <p:spPr>
          <a:xfrm>
            <a:off x="272606" y="2150727"/>
            <a:ext cx="158700" cy="158700"/>
          </a:xfrm>
          <a:prstGeom prst="ellipse">
            <a:avLst/>
          </a:prstGeom>
          <a:solidFill>
            <a:schemeClr val="accent1"/>
          </a:solidFill>
          <a:ln>
            <a:noFill/>
          </a:ln>
        </p:spPr>
        <p:txBody>
          <a:bodyPr anchorCtr="0" anchor="ctr" bIns="76900" lIns="0" spcFirstLastPara="1" rIns="0" wrap="square" tIns="76900">
            <a:noAutofit/>
          </a:bodyPr>
          <a:lstStyle/>
          <a:p>
            <a:pPr indent="0" lvl="0" marL="0" rtl="0" algn="ctr">
              <a:spcBef>
                <a:spcPts val="0"/>
              </a:spcBef>
              <a:spcAft>
                <a:spcPts val="0"/>
              </a:spcAft>
              <a:buNone/>
            </a:pPr>
            <a:r>
              <a:rPr b="1" lang="en" sz="672">
                <a:solidFill>
                  <a:srgbClr val="FFFFFF"/>
                </a:solidFill>
                <a:latin typeface="Roboto"/>
                <a:ea typeface="Roboto"/>
                <a:cs typeface="Roboto"/>
                <a:sym typeface="Roboto"/>
              </a:rPr>
              <a:t>I</a:t>
            </a:r>
            <a:endParaRPr b="1" sz="672">
              <a:solidFill>
                <a:srgbClr val="FFFFFF"/>
              </a:solidFill>
              <a:latin typeface="Roboto"/>
              <a:ea typeface="Roboto"/>
              <a:cs typeface="Roboto"/>
              <a:sym typeface="Roboto"/>
            </a:endParaRPr>
          </a:p>
        </p:txBody>
      </p:sp>
      <p:sp>
        <p:nvSpPr>
          <p:cNvPr id="996" name="Google Shape;996;p72"/>
          <p:cNvSpPr/>
          <p:nvPr/>
        </p:nvSpPr>
        <p:spPr>
          <a:xfrm>
            <a:off x="456215" y="1554363"/>
            <a:ext cx="632700" cy="151200"/>
          </a:xfrm>
          <a:prstGeom prst="rect">
            <a:avLst/>
          </a:prstGeom>
          <a:noFill/>
          <a:ln>
            <a:noFill/>
          </a:ln>
        </p:spPr>
        <p:txBody>
          <a:bodyPr anchorCtr="0" anchor="ctr" bIns="76900" lIns="0" spcFirstLastPara="1" rIns="0" wrap="square" tIns="76900">
            <a:noAutofit/>
          </a:bodyPr>
          <a:lstStyle/>
          <a:p>
            <a:pPr indent="0" lvl="0" marL="0" rtl="0" algn="l">
              <a:lnSpc>
                <a:spcPct val="100000"/>
              </a:lnSpc>
              <a:spcBef>
                <a:spcPts val="0"/>
              </a:spcBef>
              <a:spcAft>
                <a:spcPts val="0"/>
              </a:spcAft>
              <a:buNone/>
            </a:pPr>
            <a:r>
              <a:rPr lang="en" sz="672">
                <a:solidFill>
                  <a:srgbClr val="232324"/>
                </a:solidFill>
                <a:latin typeface="Roboto Light"/>
                <a:ea typeface="Roboto Light"/>
                <a:cs typeface="Roboto Light"/>
                <a:sym typeface="Roboto Light"/>
              </a:rPr>
              <a:t>Responsible</a:t>
            </a:r>
            <a:endParaRPr sz="672">
              <a:solidFill>
                <a:srgbClr val="232324"/>
              </a:solidFill>
              <a:latin typeface="Roboto Light"/>
              <a:ea typeface="Roboto Light"/>
              <a:cs typeface="Roboto Light"/>
              <a:sym typeface="Roboto Light"/>
            </a:endParaRPr>
          </a:p>
        </p:txBody>
      </p:sp>
      <p:sp>
        <p:nvSpPr>
          <p:cNvPr id="997" name="Google Shape;997;p72"/>
          <p:cNvSpPr/>
          <p:nvPr/>
        </p:nvSpPr>
        <p:spPr>
          <a:xfrm>
            <a:off x="456215" y="1751879"/>
            <a:ext cx="632700" cy="151200"/>
          </a:xfrm>
          <a:prstGeom prst="rect">
            <a:avLst/>
          </a:prstGeom>
          <a:noFill/>
          <a:ln>
            <a:noFill/>
          </a:ln>
        </p:spPr>
        <p:txBody>
          <a:bodyPr anchorCtr="0" anchor="ctr" bIns="76900" lIns="0" spcFirstLastPara="1" rIns="0" wrap="square" tIns="76900">
            <a:noAutofit/>
          </a:bodyPr>
          <a:lstStyle/>
          <a:p>
            <a:pPr indent="0" lvl="0" marL="0" rtl="0" algn="l">
              <a:lnSpc>
                <a:spcPct val="100000"/>
              </a:lnSpc>
              <a:spcBef>
                <a:spcPts val="0"/>
              </a:spcBef>
              <a:spcAft>
                <a:spcPts val="0"/>
              </a:spcAft>
              <a:buNone/>
            </a:pPr>
            <a:r>
              <a:rPr lang="en" sz="672">
                <a:solidFill>
                  <a:srgbClr val="232324"/>
                </a:solidFill>
                <a:latin typeface="Roboto Light"/>
                <a:ea typeface="Roboto Light"/>
                <a:cs typeface="Roboto Light"/>
                <a:sym typeface="Roboto Light"/>
              </a:rPr>
              <a:t>Accountable</a:t>
            </a:r>
            <a:endParaRPr sz="672">
              <a:solidFill>
                <a:srgbClr val="232324"/>
              </a:solidFill>
              <a:latin typeface="Roboto Light"/>
              <a:ea typeface="Roboto Light"/>
              <a:cs typeface="Roboto Light"/>
              <a:sym typeface="Roboto Light"/>
            </a:endParaRPr>
          </a:p>
        </p:txBody>
      </p:sp>
      <p:sp>
        <p:nvSpPr>
          <p:cNvPr id="998" name="Google Shape;998;p72"/>
          <p:cNvSpPr/>
          <p:nvPr/>
        </p:nvSpPr>
        <p:spPr>
          <a:xfrm>
            <a:off x="456215" y="1953202"/>
            <a:ext cx="632700" cy="151200"/>
          </a:xfrm>
          <a:prstGeom prst="rect">
            <a:avLst/>
          </a:prstGeom>
          <a:noFill/>
          <a:ln>
            <a:noFill/>
          </a:ln>
        </p:spPr>
        <p:txBody>
          <a:bodyPr anchorCtr="0" anchor="ctr" bIns="76900" lIns="0" spcFirstLastPara="1" rIns="0" wrap="square" tIns="76900">
            <a:noAutofit/>
          </a:bodyPr>
          <a:lstStyle/>
          <a:p>
            <a:pPr indent="0" lvl="0" marL="0" rtl="0" algn="l">
              <a:lnSpc>
                <a:spcPct val="100000"/>
              </a:lnSpc>
              <a:spcBef>
                <a:spcPts val="0"/>
              </a:spcBef>
              <a:spcAft>
                <a:spcPts val="0"/>
              </a:spcAft>
              <a:buNone/>
            </a:pPr>
            <a:r>
              <a:rPr lang="en" sz="672">
                <a:solidFill>
                  <a:srgbClr val="232324"/>
                </a:solidFill>
                <a:latin typeface="Roboto Light"/>
                <a:ea typeface="Roboto Light"/>
                <a:cs typeface="Roboto Light"/>
                <a:sym typeface="Roboto Light"/>
              </a:rPr>
              <a:t>Consulted</a:t>
            </a:r>
            <a:endParaRPr sz="672">
              <a:solidFill>
                <a:srgbClr val="232324"/>
              </a:solidFill>
              <a:latin typeface="Roboto Light"/>
              <a:ea typeface="Roboto Light"/>
              <a:cs typeface="Roboto Light"/>
              <a:sym typeface="Roboto Light"/>
            </a:endParaRPr>
          </a:p>
        </p:txBody>
      </p:sp>
      <p:sp>
        <p:nvSpPr>
          <p:cNvPr id="999" name="Google Shape;999;p72"/>
          <p:cNvSpPr/>
          <p:nvPr/>
        </p:nvSpPr>
        <p:spPr>
          <a:xfrm>
            <a:off x="456215" y="2154525"/>
            <a:ext cx="632700" cy="151200"/>
          </a:xfrm>
          <a:prstGeom prst="rect">
            <a:avLst/>
          </a:prstGeom>
          <a:noFill/>
          <a:ln>
            <a:noFill/>
          </a:ln>
        </p:spPr>
        <p:txBody>
          <a:bodyPr anchorCtr="0" anchor="ctr" bIns="76900" lIns="0" spcFirstLastPara="1" rIns="0" wrap="square" tIns="76900">
            <a:noAutofit/>
          </a:bodyPr>
          <a:lstStyle/>
          <a:p>
            <a:pPr indent="0" lvl="0" marL="0" rtl="0" algn="l">
              <a:lnSpc>
                <a:spcPct val="100000"/>
              </a:lnSpc>
              <a:spcBef>
                <a:spcPts val="0"/>
              </a:spcBef>
              <a:spcAft>
                <a:spcPts val="0"/>
              </a:spcAft>
              <a:buNone/>
            </a:pPr>
            <a:r>
              <a:rPr lang="en" sz="672">
                <a:solidFill>
                  <a:srgbClr val="232324"/>
                </a:solidFill>
                <a:latin typeface="Roboto Light"/>
                <a:ea typeface="Roboto Light"/>
                <a:cs typeface="Roboto Light"/>
                <a:sym typeface="Roboto Light"/>
              </a:rPr>
              <a:t>Informed</a:t>
            </a:r>
            <a:endParaRPr sz="672">
              <a:solidFill>
                <a:srgbClr val="232324"/>
              </a:solidFill>
              <a:latin typeface="Roboto Light"/>
              <a:ea typeface="Roboto Light"/>
              <a:cs typeface="Roboto Light"/>
              <a:sym typeface="Roboto Light"/>
            </a:endParaRPr>
          </a:p>
        </p:txBody>
      </p:sp>
      <p:sp>
        <p:nvSpPr>
          <p:cNvPr id="1000" name="Google Shape;1000;p72"/>
          <p:cNvSpPr txBox="1"/>
          <p:nvPr/>
        </p:nvSpPr>
        <p:spPr>
          <a:xfrm>
            <a:off x="272600" y="3623048"/>
            <a:ext cx="868500" cy="380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666666"/>
                </a:solidFill>
                <a:latin typeface="Lexend Light"/>
                <a:ea typeface="Lexend Light"/>
                <a:cs typeface="Lexend Light"/>
                <a:sym typeface="Lexend Light"/>
              </a:rPr>
              <a:t>ROLE #1</a:t>
            </a:r>
            <a:endParaRPr sz="1200">
              <a:solidFill>
                <a:srgbClr val="666666"/>
              </a:solidFill>
              <a:latin typeface="Lexend Light"/>
              <a:ea typeface="Lexend Light"/>
              <a:cs typeface="Lexend Light"/>
              <a:sym typeface="Lexend Light"/>
            </a:endParaRPr>
          </a:p>
        </p:txBody>
      </p:sp>
      <p:sp>
        <p:nvSpPr>
          <p:cNvPr id="1001" name="Google Shape;1001;p72"/>
          <p:cNvSpPr txBox="1"/>
          <p:nvPr/>
        </p:nvSpPr>
        <p:spPr>
          <a:xfrm>
            <a:off x="272600" y="4003785"/>
            <a:ext cx="868500" cy="380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666666"/>
                </a:solidFill>
                <a:latin typeface="Lexend Light"/>
                <a:ea typeface="Lexend Light"/>
                <a:cs typeface="Lexend Light"/>
                <a:sym typeface="Lexend Light"/>
              </a:rPr>
              <a:t>ROLE #2</a:t>
            </a:r>
            <a:endParaRPr sz="1200">
              <a:solidFill>
                <a:srgbClr val="666666"/>
              </a:solidFill>
              <a:latin typeface="Lexend Light"/>
              <a:ea typeface="Lexend Light"/>
              <a:cs typeface="Lexend Light"/>
              <a:sym typeface="Lexend Light"/>
            </a:endParaRPr>
          </a:p>
        </p:txBody>
      </p:sp>
      <p:sp>
        <p:nvSpPr>
          <p:cNvPr id="1002" name="Google Shape;1002;p72"/>
          <p:cNvSpPr txBox="1"/>
          <p:nvPr/>
        </p:nvSpPr>
        <p:spPr>
          <a:xfrm>
            <a:off x="272600" y="4384485"/>
            <a:ext cx="868500" cy="380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666666"/>
                </a:solidFill>
                <a:latin typeface="Lexend Light"/>
                <a:ea typeface="Lexend Light"/>
                <a:cs typeface="Lexend Light"/>
                <a:sym typeface="Lexend Light"/>
              </a:rPr>
              <a:t>ROLE #3</a:t>
            </a:r>
            <a:endParaRPr sz="1200">
              <a:solidFill>
                <a:srgbClr val="666666"/>
              </a:solidFill>
              <a:latin typeface="Lexend Light"/>
              <a:ea typeface="Lexend Light"/>
              <a:cs typeface="Lexend Light"/>
              <a:sym typeface="Lexend Light"/>
            </a:endParaRPr>
          </a:p>
        </p:txBody>
      </p:sp>
      <p:sp>
        <p:nvSpPr>
          <p:cNvPr id="1003" name="Google Shape;1003;p72"/>
          <p:cNvSpPr txBox="1"/>
          <p:nvPr/>
        </p:nvSpPr>
        <p:spPr>
          <a:xfrm>
            <a:off x="272600" y="4770135"/>
            <a:ext cx="868500" cy="380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666666"/>
                </a:solidFill>
                <a:latin typeface="Lexend Light"/>
                <a:ea typeface="Lexend Light"/>
                <a:cs typeface="Lexend Light"/>
                <a:sym typeface="Lexend Light"/>
              </a:rPr>
              <a:t>ROLE #4</a:t>
            </a:r>
            <a:endParaRPr sz="1200">
              <a:solidFill>
                <a:srgbClr val="666666"/>
              </a:solidFill>
              <a:latin typeface="Lexend Light"/>
              <a:ea typeface="Lexend Light"/>
              <a:cs typeface="Lexend Light"/>
              <a:sym typeface="Lexend Light"/>
            </a:endParaRPr>
          </a:p>
        </p:txBody>
      </p:sp>
      <p:sp>
        <p:nvSpPr>
          <p:cNvPr id="1004" name="Google Shape;1004;p72"/>
          <p:cNvSpPr/>
          <p:nvPr/>
        </p:nvSpPr>
        <p:spPr>
          <a:xfrm>
            <a:off x="1519850" y="3667598"/>
            <a:ext cx="291600" cy="2916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R</a:t>
            </a:r>
            <a:endParaRPr b="1" sz="1100">
              <a:solidFill>
                <a:srgbClr val="FFFFFF"/>
              </a:solidFill>
              <a:latin typeface="Roboto"/>
              <a:ea typeface="Roboto"/>
              <a:cs typeface="Roboto"/>
              <a:sym typeface="Roboto"/>
            </a:endParaRPr>
          </a:p>
        </p:txBody>
      </p:sp>
      <p:sp>
        <p:nvSpPr>
          <p:cNvPr id="1005" name="Google Shape;1005;p72"/>
          <p:cNvSpPr/>
          <p:nvPr/>
        </p:nvSpPr>
        <p:spPr>
          <a:xfrm>
            <a:off x="1519850" y="4048345"/>
            <a:ext cx="291600" cy="2916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A</a:t>
            </a:r>
            <a:endParaRPr b="1" sz="1100">
              <a:solidFill>
                <a:srgbClr val="FFFFFF"/>
              </a:solidFill>
              <a:latin typeface="Roboto"/>
              <a:ea typeface="Roboto"/>
              <a:cs typeface="Roboto"/>
              <a:sym typeface="Roboto"/>
            </a:endParaRPr>
          </a:p>
        </p:txBody>
      </p:sp>
      <p:sp>
        <p:nvSpPr>
          <p:cNvPr id="1006" name="Google Shape;1006;p72"/>
          <p:cNvSpPr/>
          <p:nvPr/>
        </p:nvSpPr>
        <p:spPr>
          <a:xfrm>
            <a:off x="1519863" y="4429058"/>
            <a:ext cx="291600" cy="2916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C</a:t>
            </a:r>
            <a:endParaRPr b="1" sz="1100">
              <a:solidFill>
                <a:srgbClr val="FFFFFF"/>
              </a:solidFill>
              <a:latin typeface="Roboto"/>
              <a:ea typeface="Roboto"/>
              <a:cs typeface="Roboto"/>
              <a:sym typeface="Roboto"/>
            </a:endParaRPr>
          </a:p>
        </p:txBody>
      </p:sp>
      <p:sp>
        <p:nvSpPr>
          <p:cNvPr id="1007" name="Google Shape;1007;p72"/>
          <p:cNvSpPr/>
          <p:nvPr/>
        </p:nvSpPr>
        <p:spPr>
          <a:xfrm>
            <a:off x="1519863" y="4809798"/>
            <a:ext cx="291600" cy="2916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I</a:t>
            </a:r>
            <a:endParaRPr b="1" sz="1100">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1" name="Shape 1011"/>
        <p:cNvGrpSpPr/>
        <p:nvPr/>
      </p:nvGrpSpPr>
      <p:grpSpPr>
        <a:xfrm>
          <a:off x="0" y="0"/>
          <a:ext cx="0" cy="0"/>
          <a:chOff x="0" y="0"/>
          <a:chExt cx="0" cy="0"/>
        </a:xfrm>
      </p:grpSpPr>
      <p:sp>
        <p:nvSpPr>
          <p:cNvPr id="1012" name="Google Shape;1012;p73"/>
          <p:cNvSpPr txBox="1"/>
          <p:nvPr/>
        </p:nvSpPr>
        <p:spPr>
          <a:xfrm>
            <a:off x="197725" y="1082900"/>
            <a:ext cx="3959400" cy="32631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Operating Model ensures different customer-facing functions work together efficiently as a cohesive system. It is built upon three core elements: (1) A standardized Data Model (the Bowtie), (2) A common language across all GTM roles focused on customer impact, and (3) A uniform methodology creating seamless communication throughout the customer journey.</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Operating Model fosters seamless interaction both within individual GTM motions and across multiple motions. This becomes paramount for Scaleups required to swiftly adapt to market changes.</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Success in recurring revenue relies on various roles working together, ensuring the overall system functions in harmony rather than individual functions operating in silos.</a:t>
            </a:r>
            <a:endParaRPr sz="1000">
              <a:solidFill>
                <a:schemeClr val="dk1"/>
              </a:solidFill>
              <a:latin typeface="Roboto Light"/>
              <a:ea typeface="Roboto Light"/>
              <a:cs typeface="Roboto Light"/>
              <a:sym typeface="Roboto Light"/>
            </a:endParaRPr>
          </a:p>
        </p:txBody>
      </p:sp>
      <p:sp>
        <p:nvSpPr>
          <p:cNvPr id="1013" name="Google Shape;1013;p73"/>
          <p:cNvSpPr txBox="1"/>
          <p:nvPr/>
        </p:nvSpPr>
        <p:spPr>
          <a:xfrm>
            <a:off x="4666675" y="1082900"/>
            <a:ext cx="4246500" cy="3519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Map your plays by stage: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Document the specific activities that move customers through each phase—from Awareness through Expansion.</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the example as your guide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filled template shows how plays flow vertically within each stage, with clear handoff points (MQL, SQL, WIN, First Impact, etc.).</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Assign ownership at the bottom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Each stage belongs to a role or team—Marketing, SDR/BDR, AE, CSM, AM. Define who runs each play.</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Connect the milestones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diamonds represent key transitions. Your plays should ladder up to these moments that matter.</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Design for repeatability</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This isn't a one-off deal map—it's your scalable operating model. If a play can't be repeated consistently, rethink it.</a:t>
            </a:r>
            <a:endParaRPr sz="1000">
              <a:solidFill>
                <a:schemeClr val="dk1"/>
              </a:solidFill>
              <a:latin typeface="Roboto Light"/>
              <a:ea typeface="Roboto Light"/>
              <a:cs typeface="Roboto Light"/>
              <a:sym typeface="Roboto Light"/>
            </a:endParaRPr>
          </a:p>
        </p:txBody>
      </p:sp>
      <p:sp>
        <p:nvSpPr>
          <p:cNvPr id="1014" name="Google Shape;1014;p73"/>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06 OVERVIEW</a:t>
            </a:r>
            <a:endParaRPr sz="1200">
              <a:solidFill>
                <a:schemeClr val="accent1"/>
              </a:solidFill>
              <a:latin typeface="Lexend Light"/>
              <a:ea typeface="Lexend Light"/>
              <a:cs typeface="Lexend Light"/>
              <a:sym typeface="Lexend Light"/>
            </a:endParaRPr>
          </a:p>
        </p:txBody>
      </p:sp>
      <p:sp>
        <p:nvSpPr>
          <p:cNvPr id="1015" name="Google Shape;1015;p73"/>
          <p:cNvSpPr txBox="1"/>
          <p:nvPr/>
        </p:nvSpPr>
        <p:spPr>
          <a:xfrm>
            <a:off x="25036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OPERATING MODEL OVERVIEW</a:t>
            </a:r>
            <a:endParaRPr sz="2042">
              <a:solidFill>
                <a:schemeClr val="dk1"/>
              </a:solidFill>
              <a:latin typeface="Lexend Medium"/>
              <a:ea typeface="Lexend Medium"/>
              <a:cs typeface="Lexend Medium"/>
              <a:sym typeface="Lexend Medium"/>
            </a:endParaRPr>
          </a:p>
        </p:txBody>
      </p:sp>
      <p:grpSp>
        <p:nvGrpSpPr>
          <p:cNvPr id="1016" name="Google Shape;1016;p73"/>
          <p:cNvGrpSpPr/>
          <p:nvPr/>
        </p:nvGrpSpPr>
        <p:grpSpPr>
          <a:xfrm>
            <a:off x="7927828" y="222172"/>
            <a:ext cx="951591" cy="252027"/>
            <a:chOff x="6869668" y="85200"/>
            <a:chExt cx="1303014" cy="345100"/>
          </a:xfrm>
        </p:grpSpPr>
        <p:pic>
          <p:nvPicPr>
            <p:cNvPr id="1017" name="Google Shape;1017;p73"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018" name="Google Shape;1018;p73"/>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19" name="Google Shape;1019;p73"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74"/>
          <p:cNvSpPr txBox="1"/>
          <p:nvPr/>
        </p:nvSpPr>
        <p:spPr>
          <a:xfrm>
            <a:off x="633360" y="4673025"/>
            <a:ext cx="6081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 Marketing  </a:t>
            </a:r>
            <a:endParaRPr i="0" sz="718" u="none" cap="none" strike="noStrike">
              <a:solidFill>
                <a:srgbClr val="000000"/>
              </a:solidFill>
              <a:latin typeface="Roboto"/>
              <a:ea typeface="Roboto"/>
              <a:cs typeface="Roboto"/>
              <a:sym typeface="Roboto"/>
            </a:endParaRPr>
          </a:p>
        </p:txBody>
      </p:sp>
      <p:sp>
        <p:nvSpPr>
          <p:cNvPr id="1025" name="Google Shape;1025;p74"/>
          <p:cNvSpPr txBox="1"/>
          <p:nvPr/>
        </p:nvSpPr>
        <p:spPr>
          <a:xfrm>
            <a:off x="1836800" y="4673021"/>
            <a:ext cx="11001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 SDR/BDR OR ISR </a:t>
            </a:r>
            <a:endParaRPr i="0" sz="718" u="none" cap="none" strike="noStrike">
              <a:solidFill>
                <a:srgbClr val="000000"/>
              </a:solidFill>
              <a:latin typeface="Roboto"/>
              <a:ea typeface="Roboto"/>
              <a:cs typeface="Roboto"/>
              <a:sym typeface="Roboto"/>
            </a:endParaRPr>
          </a:p>
        </p:txBody>
      </p:sp>
      <p:sp>
        <p:nvSpPr>
          <p:cNvPr id="1026" name="Google Shape;1026;p74"/>
          <p:cNvSpPr txBox="1"/>
          <p:nvPr/>
        </p:nvSpPr>
        <p:spPr>
          <a:xfrm>
            <a:off x="4978652" y="4673025"/>
            <a:ext cx="6558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 AE + CSM</a:t>
            </a:r>
            <a:endParaRPr i="0" sz="718" u="none" cap="none" strike="noStrike">
              <a:solidFill>
                <a:srgbClr val="000000"/>
              </a:solidFill>
              <a:latin typeface="Roboto"/>
              <a:ea typeface="Roboto"/>
              <a:cs typeface="Roboto"/>
              <a:sym typeface="Roboto"/>
            </a:endParaRPr>
          </a:p>
        </p:txBody>
      </p:sp>
      <p:sp>
        <p:nvSpPr>
          <p:cNvPr id="1027" name="Google Shape;1027;p74"/>
          <p:cNvSpPr txBox="1"/>
          <p:nvPr/>
        </p:nvSpPr>
        <p:spPr>
          <a:xfrm>
            <a:off x="6526176" y="4673025"/>
            <a:ext cx="5319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CSM + AM</a:t>
            </a:r>
            <a:endParaRPr i="0" sz="718" u="none" cap="none" strike="noStrike">
              <a:solidFill>
                <a:srgbClr val="000000"/>
              </a:solidFill>
              <a:latin typeface="Roboto"/>
              <a:ea typeface="Roboto"/>
              <a:cs typeface="Roboto"/>
              <a:sym typeface="Roboto"/>
            </a:endParaRPr>
          </a:p>
        </p:txBody>
      </p:sp>
      <p:sp>
        <p:nvSpPr>
          <p:cNvPr id="1028" name="Google Shape;1028;p74"/>
          <p:cNvSpPr txBox="1"/>
          <p:nvPr/>
        </p:nvSpPr>
        <p:spPr>
          <a:xfrm>
            <a:off x="3566150" y="4673025"/>
            <a:ext cx="5319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AE</a:t>
            </a:r>
            <a:endParaRPr i="0" sz="718" u="none" cap="none" strike="noStrike">
              <a:solidFill>
                <a:srgbClr val="000000"/>
              </a:solidFill>
              <a:latin typeface="Roboto"/>
              <a:ea typeface="Roboto"/>
              <a:cs typeface="Roboto"/>
              <a:sym typeface="Roboto"/>
            </a:endParaRPr>
          </a:p>
        </p:txBody>
      </p:sp>
      <p:sp>
        <p:nvSpPr>
          <p:cNvPr id="1029" name="Google Shape;1029;p74"/>
          <p:cNvSpPr txBox="1"/>
          <p:nvPr/>
        </p:nvSpPr>
        <p:spPr>
          <a:xfrm>
            <a:off x="7915544" y="4673025"/>
            <a:ext cx="568500" cy="1107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Clr>
                <a:srgbClr val="000000"/>
              </a:buClr>
              <a:buSzPts val="718"/>
              <a:buFont typeface="Arial"/>
              <a:buNone/>
            </a:pPr>
            <a:r>
              <a:rPr b="1" i="0" lang="en" sz="718" u="none" cap="none" strike="noStrike">
                <a:solidFill>
                  <a:srgbClr val="000000"/>
                </a:solidFill>
                <a:latin typeface="Roboto"/>
                <a:ea typeface="Roboto"/>
                <a:cs typeface="Roboto"/>
                <a:sym typeface="Roboto"/>
              </a:rPr>
              <a:t> CSM + AM</a:t>
            </a:r>
            <a:endParaRPr i="0" sz="718" u="none" cap="none" strike="noStrike">
              <a:solidFill>
                <a:srgbClr val="000000"/>
              </a:solidFill>
              <a:latin typeface="Roboto"/>
              <a:ea typeface="Roboto"/>
              <a:cs typeface="Roboto"/>
              <a:sym typeface="Roboto"/>
            </a:endParaRPr>
          </a:p>
        </p:txBody>
      </p:sp>
      <p:pic>
        <p:nvPicPr>
          <p:cNvPr id="1030" name="Google Shape;1030;p74" title="WBD_Bowtie_Toolkit (5).jpg"/>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1031" name="Google Shape;1031;p74"/>
          <p:cNvGrpSpPr/>
          <p:nvPr/>
        </p:nvGrpSpPr>
        <p:grpSpPr>
          <a:xfrm>
            <a:off x="7927828" y="222172"/>
            <a:ext cx="951591" cy="252027"/>
            <a:chOff x="6869668" y="85200"/>
            <a:chExt cx="1303014" cy="345100"/>
          </a:xfrm>
        </p:grpSpPr>
        <p:pic>
          <p:nvPicPr>
            <p:cNvPr id="1032" name="Google Shape;1032;p74" title="Group 24.png"/>
            <p:cNvPicPr preferRelativeResize="0"/>
            <p:nvPr/>
          </p:nvPicPr>
          <p:blipFill>
            <a:blip r:embed="rId4">
              <a:alphaModFix/>
            </a:blip>
            <a:stretch>
              <a:fillRect/>
            </a:stretch>
          </p:blipFill>
          <p:spPr>
            <a:xfrm>
              <a:off x="6869668" y="85200"/>
              <a:ext cx="1303014" cy="334800"/>
            </a:xfrm>
            <a:prstGeom prst="rect">
              <a:avLst/>
            </a:prstGeom>
            <a:noFill/>
            <a:ln>
              <a:noFill/>
            </a:ln>
          </p:spPr>
        </p:pic>
        <p:sp>
          <p:nvSpPr>
            <p:cNvPr id="1033" name="Google Shape;1033;p74"/>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34" name="Google Shape;1034;p74" title="Group 24.png"/>
            <p:cNvPicPr preferRelativeResize="0"/>
            <p:nvPr/>
          </p:nvPicPr>
          <p:blipFill rotWithShape="1">
            <a:blip r:embed="rId5">
              <a:alphaModFix/>
            </a:blip>
            <a:srcRect b="-3032" l="0" r="56563" t="67854"/>
            <a:stretch/>
          </p:blipFill>
          <p:spPr>
            <a:xfrm>
              <a:off x="6869675" y="312375"/>
              <a:ext cx="565974" cy="117775"/>
            </a:xfrm>
            <a:prstGeom prst="rect">
              <a:avLst/>
            </a:prstGeom>
            <a:noFill/>
            <a:ln>
              <a:noFill/>
            </a:ln>
          </p:spPr>
        </p:pic>
      </p:grpSp>
      <p:sp>
        <p:nvSpPr>
          <p:cNvPr id="1035" name="Google Shape;1035;p74"/>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06 TEMPLATE</a:t>
            </a:r>
            <a:endParaRPr sz="1200">
              <a:solidFill>
                <a:schemeClr val="accent1"/>
              </a:solidFill>
              <a:latin typeface="Lexend Light"/>
              <a:ea typeface="Lexend Light"/>
              <a:cs typeface="Lexend Light"/>
              <a:sym typeface="Lexend Light"/>
            </a:endParaRPr>
          </a:p>
        </p:txBody>
      </p:sp>
      <p:sp>
        <p:nvSpPr>
          <p:cNvPr id="1036" name="Google Shape;1036;p74"/>
          <p:cNvSpPr txBox="1"/>
          <p:nvPr/>
        </p:nvSpPr>
        <p:spPr>
          <a:xfrm>
            <a:off x="2411250" y="134825"/>
            <a:ext cx="43167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OPERATING MODEL OVERVIEW</a:t>
            </a:r>
            <a:endParaRPr sz="2042">
              <a:solidFill>
                <a:schemeClr val="dk1"/>
              </a:solidFill>
              <a:latin typeface="Lexend Medium"/>
              <a:ea typeface="Lexend Medium"/>
              <a:cs typeface="Lexend Medium"/>
              <a:sym typeface="Lexend Medium"/>
            </a:endParaRPr>
          </a:p>
        </p:txBody>
      </p:sp>
      <p:pic>
        <p:nvPicPr>
          <p:cNvPr id="1037" name="Google Shape;1037;p74" title="Asset 1FP.png"/>
          <p:cNvPicPr preferRelativeResize="0"/>
          <p:nvPr/>
        </p:nvPicPr>
        <p:blipFill>
          <a:blip r:embed="rId6">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038" name="Google Shape;1038;p74"/>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2" name="Shape 1042"/>
        <p:cNvGrpSpPr/>
        <p:nvPr/>
      </p:nvGrpSpPr>
      <p:grpSpPr>
        <a:xfrm>
          <a:off x="0" y="0"/>
          <a:ext cx="0" cy="0"/>
          <a:chOff x="0" y="0"/>
          <a:chExt cx="0" cy="0"/>
        </a:xfrm>
      </p:grpSpPr>
      <p:sp>
        <p:nvSpPr>
          <p:cNvPr id="1043" name="Google Shape;1043;p75"/>
          <p:cNvSpPr txBox="1"/>
          <p:nvPr/>
        </p:nvSpPr>
        <p:spPr>
          <a:xfrm>
            <a:off x="197725" y="1082900"/>
            <a:ext cx="3959400" cy="30708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Stakeholder Map identifies key personas at each stage of the Bowtie. Different stakeholders drive momentum at different points: Drivers for prospecting, Champions for internal advocacy, Economic Buyers for closing, Users for adoption, and Champions again for renewal.</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Pre-sale stakeholders (Champion, Economic Buyer) often differ from post-sale stakeholders (User, Champion for renewal). Planning for this handoff is critical for recurring revenue success.</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Multi-threading across stakeholders reduces deal fragility. This map ensures you're engaging the right people at the right moments, and keeps relationships current as they evolve through Retain and Expand stages.</a:t>
            </a:r>
            <a:endParaRPr sz="1000">
              <a:solidFill>
                <a:schemeClr val="dk1"/>
              </a:solidFill>
              <a:latin typeface="Roboto Light"/>
              <a:ea typeface="Roboto Light"/>
              <a:cs typeface="Roboto Light"/>
              <a:sym typeface="Roboto Light"/>
            </a:endParaRPr>
          </a:p>
        </p:txBody>
      </p:sp>
      <p:sp>
        <p:nvSpPr>
          <p:cNvPr id="1044" name="Google Shape;1044;p75"/>
          <p:cNvSpPr txBox="1"/>
          <p:nvPr/>
        </p:nvSpPr>
        <p:spPr>
          <a:xfrm>
            <a:off x="4666675" y="1082900"/>
            <a:ext cx="3959400" cy="3712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Identify the key persona at each stage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Different stakeholders drive momentum at different points—Driver for prospecting, Economic Buyer for closing, User for adoption.</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Add name and title for each</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Move beyond generic personas. Map the actual people involved in your deals and accounts.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Note the shift at the Win</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Pre-sale stakeholders (Champion, Economic Buyer) often differ from post-sale (User, Champion for renewal). Plan for this handoff.</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this to multi-thread</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Single-threaded deals are fragile. This map ensures you're engaging the right people at the right moments.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Update as relationships evolve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Stakeholders change—especially in Retain and Expand. Keep this current to protect and grow revenue.</a:t>
            </a:r>
            <a:endParaRPr sz="1000">
              <a:solidFill>
                <a:schemeClr val="dk1"/>
              </a:solidFill>
              <a:latin typeface="Roboto Light"/>
              <a:ea typeface="Roboto Light"/>
              <a:cs typeface="Roboto Light"/>
              <a:sym typeface="Roboto Light"/>
            </a:endParaRPr>
          </a:p>
        </p:txBody>
      </p:sp>
      <p:sp>
        <p:nvSpPr>
          <p:cNvPr id="1045" name="Google Shape;1045;p75"/>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07 OVERVIEW</a:t>
            </a:r>
            <a:endParaRPr sz="1200">
              <a:solidFill>
                <a:schemeClr val="accent1"/>
              </a:solidFill>
              <a:latin typeface="Lexend Light"/>
              <a:ea typeface="Lexend Light"/>
              <a:cs typeface="Lexend Light"/>
              <a:sym typeface="Lexend Light"/>
            </a:endParaRPr>
          </a:p>
        </p:txBody>
      </p:sp>
      <p:sp>
        <p:nvSpPr>
          <p:cNvPr id="1046" name="Google Shape;1046;p75"/>
          <p:cNvSpPr txBox="1"/>
          <p:nvPr/>
        </p:nvSpPr>
        <p:spPr>
          <a:xfrm>
            <a:off x="25036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STAKEHOLDER MAP</a:t>
            </a:r>
            <a:endParaRPr sz="2042">
              <a:solidFill>
                <a:schemeClr val="dk1"/>
              </a:solidFill>
              <a:latin typeface="Lexend Medium"/>
              <a:ea typeface="Lexend Medium"/>
              <a:cs typeface="Lexend Medium"/>
              <a:sym typeface="Lexend Medium"/>
            </a:endParaRPr>
          </a:p>
        </p:txBody>
      </p:sp>
      <p:grpSp>
        <p:nvGrpSpPr>
          <p:cNvPr id="1047" name="Google Shape;1047;p75"/>
          <p:cNvGrpSpPr/>
          <p:nvPr/>
        </p:nvGrpSpPr>
        <p:grpSpPr>
          <a:xfrm>
            <a:off x="7927828" y="222172"/>
            <a:ext cx="951591" cy="252027"/>
            <a:chOff x="6869668" y="85200"/>
            <a:chExt cx="1303014" cy="345100"/>
          </a:xfrm>
        </p:grpSpPr>
        <p:pic>
          <p:nvPicPr>
            <p:cNvPr id="1048" name="Google Shape;1048;p75"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049" name="Google Shape;1049;p75"/>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50" name="Google Shape;1050;p75"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pic>
        <p:nvPicPr>
          <p:cNvPr id="1055" name="Google Shape;1055;p76" title="WBD_Bowtie_Toolkit (6).jpg"/>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056" name="Google Shape;1056;p76" title="Asset 1FP.png"/>
          <p:cNvPicPr preferRelativeResize="0"/>
          <p:nvPr/>
        </p:nvPicPr>
        <p:blipFill>
          <a:blip r:embed="rId4">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057" name="Google Shape;1057;p76"/>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07 TEMPLATE</a:t>
            </a:r>
            <a:endParaRPr sz="1200">
              <a:solidFill>
                <a:schemeClr val="accent1"/>
              </a:solidFill>
              <a:latin typeface="Lexend Light"/>
              <a:ea typeface="Lexend Light"/>
              <a:cs typeface="Lexend Light"/>
              <a:sym typeface="Lexend Light"/>
            </a:endParaRPr>
          </a:p>
        </p:txBody>
      </p:sp>
      <p:grpSp>
        <p:nvGrpSpPr>
          <p:cNvPr id="1058" name="Google Shape;1058;p76"/>
          <p:cNvGrpSpPr/>
          <p:nvPr/>
        </p:nvGrpSpPr>
        <p:grpSpPr>
          <a:xfrm>
            <a:off x="7927828" y="222172"/>
            <a:ext cx="951591" cy="252027"/>
            <a:chOff x="6869668" y="85200"/>
            <a:chExt cx="1303014" cy="345100"/>
          </a:xfrm>
        </p:grpSpPr>
        <p:pic>
          <p:nvPicPr>
            <p:cNvPr id="1059" name="Google Shape;1059;p76" title="Group 24.png"/>
            <p:cNvPicPr preferRelativeResize="0"/>
            <p:nvPr/>
          </p:nvPicPr>
          <p:blipFill>
            <a:blip r:embed="rId5">
              <a:alphaModFix/>
            </a:blip>
            <a:stretch>
              <a:fillRect/>
            </a:stretch>
          </p:blipFill>
          <p:spPr>
            <a:xfrm>
              <a:off x="6869668" y="85200"/>
              <a:ext cx="1303014" cy="334800"/>
            </a:xfrm>
            <a:prstGeom prst="rect">
              <a:avLst/>
            </a:prstGeom>
            <a:noFill/>
            <a:ln>
              <a:noFill/>
            </a:ln>
          </p:spPr>
        </p:pic>
        <p:sp>
          <p:nvSpPr>
            <p:cNvPr id="1060" name="Google Shape;1060;p76"/>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61" name="Google Shape;1061;p76" title="Group 24.png"/>
            <p:cNvPicPr preferRelativeResize="0"/>
            <p:nvPr/>
          </p:nvPicPr>
          <p:blipFill rotWithShape="1">
            <a:blip r:embed="rId6">
              <a:alphaModFix/>
            </a:blip>
            <a:srcRect b="-3032" l="0" r="56563" t="67854"/>
            <a:stretch/>
          </p:blipFill>
          <p:spPr>
            <a:xfrm>
              <a:off x="6869675" y="312375"/>
              <a:ext cx="565974" cy="117775"/>
            </a:xfrm>
            <a:prstGeom prst="rect">
              <a:avLst/>
            </a:prstGeom>
            <a:noFill/>
            <a:ln>
              <a:noFill/>
            </a:ln>
          </p:spPr>
        </p:pic>
      </p:grpSp>
      <p:sp>
        <p:nvSpPr>
          <p:cNvPr id="1062" name="Google Shape;1062;p76"/>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STAKEHOLDER MAP</a:t>
            </a:r>
            <a:endParaRPr sz="2042">
              <a:solidFill>
                <a:schemeClr val="dk1"/>
              </a:solidFill>
              <a:latin typeface="Lexend Medium"/>
              <a:ea typeface="Lexend Medium"/>
              <a:cs typeface="Lexend Medium"/>
              <a:sym typeface="Lexend Medium"/>
            </a:endParaRPr>
          </a:p>
        </p:txBody>
      </p:sp>
      <p:sp>
        <p:nvSpPr>
          <p:cNvPr id="1063" name="Google Shape;1063;p76"/>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59"/>
          <p:cNvSpPr/>
          <p:nvPr/>
        </p:nvSpPr>
        <p:spPr>
          <a:xfrm>
            <a:off x="4699750" y="1191875"/>
            <a:ext cx="3811200" cy="343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24" name="Google Shape;424;p59"/>
          <p:cNvSpPr txBox="1"/>
          <p:nvPr/>
        </p:nvSpPr>
        <p:spPr>
          <a:xfrm>
            <a:off x="197725" y="1622972"/>
            <a:ext cx="3959400" cy="2955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solidFill>
                  <a:schemeClr val="dk1"/>
                </a:solidFill>
                <a:latin typeface="Roboto Light"/>
                <a:ea typeface="Roboto Light"/>
                <a:cs typeface="Roboto Light"/>
                <a:sym typeface="Roboto Light"/>
              </a:rPr>
              <a:t>01</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3"/>
              </a:rPr>
              <a:t>Bowtie Data Model</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i="1" sz="1000">
              <a:solidFill>
                <a:srgbClr val="999999"/>
              </a:solidFill>
              <a:latin typeface="Roboto Light"/>
              <a:ea typeface="Roboto Light"/>
              <a:cs typeface="Roboto Light"/>
              <a:sym typeface="Roboto Light"/>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02</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4"/>
              </a:rPr>
              <a:t>Customer Journey</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Current State Template, Ideal State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03</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5"/>
              </a:rPr>
              <a:t>Metrics</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Reference</a:t>
            </a:r>
            <a:r>
              <a:rPr i="1" lang="en" sz="1000">
                <a:solidFill>
                  <a:srgbClr val="999999"/>
                </a:solidFill>
                <a:latin typeface="Roboto Light"/>
                <a:ea typeface="Roboto Light"/>
                <a:cs typeface="Roboto Light"/>
                <a:sym typeface="Roboto Light"/>
              </a:rPr>
              <a:t>, Overview, Template</a:t>
            </a:r>
            <a:endParaRPr>
              <a:solidFill>
                <a:schemeClr val="dk1"/>
              </a:solidFill>
              <a:latin typeface="Roboto Light"/>
              <a:ea typeface="Roboto Light"/>
              <a:cs typeface="Roboto Light"/>
              <a:sym typeface="Roboto Light"/>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04</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6"/>
              </a:rPr>
              <a:t>KPI Dashboard</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Example, Template</a:t>
            </a:r>
            <a:endParaRPr>
              <a:solidFill>
                <a:schemeClr val="dk1"/>
              </a:solidFill>
              <a:latin typeface="Roboto Light"/>
              <a:ea typeface="Roboto Light"/>
              <a:cs typeface="Roboto Light"/>
              <a:sym typeface="Roboto Light"/>
            </a:endParaRPr>
          </a:p>
          <a:p>
            <a:pPr indent="0" lvl="0" marL="0" rtl="0" algn="l">
              <a:lnSpc>
                <a:spcPct val="100000"/>
              </a:lnSpc>
              <a:spcBef>
                <a:spcPts val="1200"/>
              </a:spcBef>
              <a:spcAft>
                <a:spcPts val="1200"/>
              </a:spcAft>
              <a:buNone/>
            </a:pPr>
            <a:r>
              <a:rPr lang="en">
                <a:solidFill>
                  <a:schemeClr val="dk1"/>
                </a:solidFill>
                <a:latin typeface="Roboto Light"/>
                <a:ea typeface="Roboto Light"/>
                <a:cs typeface="Roboto Light"/>
                <a:sym typeface="Roboto Light"/>
              </a:rPr>
              <a:t>05</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rPr>
              <a:t>RACI</a:t>
            </a:r>
            <a:br>
              <a:rPr lang="en">
                <a:solidFill>
                  <a:schemeClr val="dk1"/>
                </a:solidFill>
                <a:latin typeface="Roboto"/>
                <a:ea typeface="Roboto"/>
                <a:cs typeface="Roboto"/>
                <a:sym typeface="Roboto"/>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a:solidFill>
                <a:schemeClr val="dk1"/>
              </a:solidFill>
              <a:latin typeface="Roboto Medium"/>
              <a:ea typeface="Roboto Medium"/>
              <a:cs typeface="Roboto Medium"/>
              <a:sym typeface="Roboto Medium"/>
            </a:endParaRPr>
          </a:p>
        </p:txBody>
      </p:sp>
      <p:grpSp>
        <p:nvGrpSpPr>
          <p:cNvPr id="425" name="Google Shape;425;p59"/>
          <p:cNvGrpSpPr/>
          <p:nvPr/>
        </p:nvGrpSpPr>
        <p:grpSpPr>
          <a:xfrm>
            <a:off x="7927828" y="222172"/>
            <a:ext cx="951591" cy="252027"/>
            <a:chOff x="6869668" y="85200"/>
            <a:chExt cx="1303014" cy="345100"/>
          </a:xfrm>
        </p:grpSpPr>
        <p:pic>
          <p:nvPicPr>
            <p:cNvPr id="426" name="Google Shape;426;p59" title="Group 24.png"/>
            <p:cNvPicPr preferRelativeResize="0"/>
            <p:nvPr/>
          </p:nvPicPr>
          <p:blipFill>
            <a:blip r:embed="rId7">
              <a:alphaModFix/>
            </a:blip>
            <a:stretch>
              <a:fillRect/>
            </a:stretch>
          </p:blipFill>
          <p:spPr>
            <a:xfrm>
              <a:off x="6869668" y="85200"/>
              <a:ext cx="1303014" cy="334800"/>
            </a:xfrm>
            <a:prstGeom prst="rect">
              <a:avLst/>
            </a:prstGeom>
            <a:noFill/>
            <a:ln>
              <a:noFill/>
            </a:ln>
          </p:spPr>
        </p:pic>
        <p:sp>
          <p:nvSpPr>
            <p:cNvPr id="427" name="Google Shape;427;p59"/>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428" name="Google Shape;428;p59" title="Group 24.png"/>
            <p:cNvPicPr preferRelativeResize="0"/>
            <p:nvPr/>
          </p:nvPicPr>
          <p:blipFill rotWithShape="1">
            <a:blip r:embed="rId8">
              <a:alphaModFix/>
            </a:blip>
            <a:srcRect b="-3032" l="0" r="56563" t="67854"/>
            <a:stretch/>
          </p:blipFill>
          <p:spPr>
            <a:xfrm>
              <a:off x="6869675" y="312375"/>
              <a:ext cx="565974" cy="117775"/>
            </a:xfrm>
            <a:prstGeom prst="rect">
              <a:avLst/>
            </a:prstGeom>
            <a:noFill/>
            <a:ln>
              <a:noFill/>
            </a:ln>
          </p:spPr>
        </p:pic>
      </p:grpSp>
      <p:sp>
        <p:nvSpPr>
          <p:cNvPr id="429" name="Google Shape;429;p59"/>
          <p:cNvSpPr txBox="1"/>
          <p:nvPr/>
        </p:nvSpPr>
        <p:spPr>
          <a:xfrm>
            <a:off x="4775950" y="1238975"/>
            <a:ext cx="38112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latin typeface="Roboto Light"/>
                <a:ea typeface="Roboto Light"/>
                <a:cs typeface="Roboto Light"/>
                <a:sym typeface="Roboto Light"/>
              </a:rPr>
              <a:t>Available to </a:t>
            </a:r>
            <a:r>
              <a:rPr b="1" i="1" lang="en" sz="1200">
                <a:latin typeface="Roboto"/>
                <a:ea typeface="Roboto"/>
                <a:cs typeface="Roboto"/>
                <a:sym typeface="Roboto"/>
              </a:rPr>
              <a:t>Growth Institute Members</a:t>
            </a:r>
            <a:r>
              <a:rPr i="1" lang="en" sz="1200">
                <a:latin typeface="Roboto Light"/>
                <a:ea typeface="Roboto Light"/>
                <a:cs typeface="Roboto Light"/>
                <a:sym typeface="Roboto Light"/>
              </a:rPr>
              <a:t> Only</a:t>
            </a:r>
            <a:endParaRPr i="1" sz="1200">
              <a:latin typeface="Roboto Light"/>
              <a:ea typeface="Roboto Light"/>
              <a:cs typeface="Roboto Light"/>
              <a:sym typeface="Roboto Light"/>
            </a:endParaRPr>
          </a:p>
        </p:txBody>
      </p:sp>
      <p:sp>
        <p:nvSpPr>
          <p:cNvPr id="430" name="Google Shape;430;p59"/>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TABLE OF CONTENTS</a:t>
            </a:r>
            <a:endParaRPr sz="2042">
              <a:solidFill>
                <a:schemeClr val="dk1"/>
              </a:solidFill>
              <a:latin typeface="Lexend Medium"/>
              <a:ea typeface="Lexend Medium"/>
              <a:cs typeface="Lexend Medium"/>
              <a:sym typeface="Lexend Medium"/>
            </a:endParaRPr>
          </a:p>
        </p:txBody>
      </p:sp>
      <p:sp>
        <p:nvSpPr>
          <p:cNvPr id="431" name="Google Shape;431;p59"/>
          <p:cNvSpPr txBox="1"/>
          <p:nvPr/>
        </p:nvSpPr>
        <p:spPr>
          <a:xfrm>
            <a:off x="4618875" y="1455950"/>
            <a:ext cx="4074000" cy="3324600"/>
          </a:xfrm>
          <a:prstGeom prst="rect">
            <a:avLst/>
          </a:prstGeom>
          <a:noFill/>
          <a:ln>
            <a:noFill/>
          </a:ln>
        </p:spPr>
        <p:txBody>
          <a:bodyPr anchorCtr="0" anchor="t" bIns="274300" lIns="274300" spcFirstLastPara="1" rIns="274300" wrap="square" tIns="274300">
            <a:spAutoFit/>
          </a:bodyPr>
          <a:lstStyle/>
          <a:p>
            <a:pPr indent="0" lvl="0" marL="0" rtl="0" algn="l">
              <a:lnSpc>
                <a:spcPct val="100000"/>
              </a:lnSpc>
              <a:spcBef>
                <a:spcPts val="0"/>
              </a:spcBef>
              <a:spcAft>
                <a:spcPts val="0"/>
              </a:spcAft>
              <a:buNone/>
            </a:pPr>
            <a:r>
              <a:rPr lang="en">
                <a:solidFill>
                  <a:schemeClr val="dk1"/>
                </a:solidFill>
                <a:latin typeface="Roboto Light"/>
                <a:ea typeface="Roboto Light"/>
                <a:cs typeface="Roboto Light"/>
                <a:sym typeface="Roboto Light"/>
              </a:rPr>
              <a:t>06</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9"/>
              </a:rPr>
              <a:t>Operating Model</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Example,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07</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10"/>
              </a:rPr>
              <a:t>Stakeholder Map</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08</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rPr>
              <a:t>Data Model Mapped to GTM Motions</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0"/>
              </a:spcAft>
              <a:buNone/>
            </a:pPr>
            <a:r>
              <a:rPr lang="en">
                <a:solidFill>
                  <a:schemeClr val="dk1"/>
                </a:solidFill>
                <a:latin typeface="Roboto Light"/>
                <a:ea typeface="Roboto Light"/>
                <a:cs typeface="Roboto Light"/>
                <a:sym typeface="Roboto Light"/>
              </a:rPr>
              <a:t>09</a:t>
            </a:r>
            <a:r>
              <a:rPr lang="en">
                <a:solidFill>
                  <a:schemeClr val="dk1"/>
                </a:solidFill>
                <a:latin typeface="Roboto Medium"/>
                <a:ea typeface="Roboto Medium"/>
                <a:cs typeface="Roboto Medium"/>
                <a:sym typeface="Roboto Medium"/>
              </a:rPr>
              <a:t>	</a:t>
            </a:r>
            <a:r>
              <a:rPr lang="en" u="sng">
                <a:solidFill>
                  <a:schemeClr val="hlink"/>
                </a:solidFill>
                <a:latin typeface="Roboto"/>
                <a:ea typeface="Roboto"/>
                <a:cs typeface="Roboto"/>
                <a:sym typeface="Roboto"/>
                <a:hlinkClick action="ppaction://hlinksldjump" r:id="rId11"/>
              </a:rPr>
              <a:t>Tech Stack</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a:solidFill>
                <a:schemeClr val="dk1"/>
              </a:solidFill>
              <a:latin typeface="Roboto Medium"/>
              <a:ea typeface="Roboto Medium"/>
              <a:cs typeface="Roboto Medium"/>
              <a:sym typeface="Roboto Medium"/>
            </a:endParaRPr>
          </a:p>
          <a:p>
            <a:pPr indent="0" lvl="0" marL="0" rtl="0" algn="l">
              <a:lnSpc>
                <a:spcPct val="100000"/>
              </a:lnSpc>
              <a:spcBef>
                <a:spcPts val="1200"/>
              </a:spcBef>
              <a:spcAft>
                <a:spcPts val="800"/>
              </a:spcAft>
              <a:buNone/>
            </a:pPr>
            <a:r>
              <a:rPr lang="en">
                <a:solidFill>
                  <a:schemeClr val="dk1"/>
                </a:solidFill>
                <a:latin typeface="Roboto Light"/>
                <a:ea typeface="Roboto Light"/>
                <a:cs typeface="Roboto Light"/>
                <a:sym typeface="Roboto Light"/>
              </a:rPr>
              <a:t>10	</a:t>
            </a:r>
            <a:r>
              <a:rPr lang="en" u="sng">
                <a:solidFill>
                  <a:schemeClr val="hlink"/>
                </a:solidFill>
                <a:latin typeface="Roboto"/>
                <a:ea typeface="Roboto"/>
                <a:cs typeface="Roboto"/>
                <a:sym typeface="Roboto"/>
                <a:hlinkClick action="ppaction://hlinksldjump" r:id="rId12"/>
              </a:rPr>
              <a:t>Growth Loops</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	</a:t>
            </a:r>
            <a:r>
              <a:rPr i="1" lang="en" sz="1000">
                <a:solidFill>
                  <a:srgbClr val="999999"/>
                </a:solidFill>
                <a:latin typeface="Roboto Light"/>
                <a:ea typeface="Roboto Light"/>
                <a:cs typeface="Roboto Light"/>
                <a:sym typeface="Roboto Light"/>
              </a:rPr>
              <a:t>Overview, Template</a:t>
            </a:r>
            <a:endParaRPr>
              <a:solidFill>
                <a:schemeClr val="dk1"/>
              </a:solidFill>
              <a:latin typeface="Roboto Medium"/>
              <a:ea typeface="Roboto Medium"/>
              <a:cs typeface="Roboto Medium"/>
              <a:sym typeface="Robot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7" name="Shape 1067"/>
        <p:cNvGrpSpPr/>
        <p:nvPr/>
      </p:nvGrpSpPr>
      <p:grpSpPr>
        <a:xfrm>
          <a:off x="0" y="0"/>
          <a:ext cx="0" cy="0"/>
          <a:chOff x="0" y="0"/>
          <a:chExt cx="0" cy="0"/>
        </a:xfrm>
      </p:grpSpPr>
      <p:sp>
        <p:nvSpPr>
          <p:cNvPr id="1068" name="Google Shape;1068;p77"/>
          <p:cNvSpPr txBox="1"/>
          <p:nvPr/>
        </p:nvSpPr>
        <p:spPr>
          <a:xfrm>
            <a:off x="197725" y="1082900"/>
            <a:ext cx="4089000" cy="2878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This template maps how different GTM motions deploy roles across the Bowtie stages. A GTM motion refers to a company's structured set of activities spanning the entire customer journey, from finding prospects to creating satisfied customers.</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Different account values require different motions: 1-Stage (high-volume, low-touch) for accounts under $15k, 2-Stage (balanced efficiency and personalization) for mid-market, and Field (high-touch, custom campaigns) for enterprise accounts over $50k.</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The boxes show which roles own which stages. Lower-value accounts get scalable, tech-touch motions (Pooled CS, Self-Serve); higher-value accounts get dedicated resources (CSM 1:Few, Growth AE).</a:t>
            </a:r>
            <a:endParaRPr sz="1000">
              <a:solidFill>
                <a:schemeClr val="dk1"/>
              </a:solidFill>
              <a:latin typeface="Roboto Light"/>
              <a:ea typeface="Roboto Light"/>
              <a:cs typeface="Roboto Light"/>
              <a:sym typeface="Roboto Light"/>
            </a:endParaRPr>
          </a:p>
        </p:txBody>
      </p:sp>
      <p:sp>
        <p:nvSpPr>
          <p:cNvPr id="1069" name="Google Shape;1069;p77"/>
          <p:cNvSpPr txBox="1"/>
          <p:nvPr/>
        </p:nvSpPr>
        <p:spPr>
          <a:xfrm>
            <a:off x="4695700" y="1082900"/>
            <a:ext cx="4089000" cy="3904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Segment by account value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Each row represents a different GTM motion—1-Stage for low-touch, 2-Stage for mid-market, Field for enterprise. Define your thresholds.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Map role coverage across the Bowtie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boxes show which roles own which stages. Adjust the span to reflect where each role starts and ends in your motion.</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Match investment to opportunity</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Lower-value accounts get scalable, tech-touch motions (Pooled CS, Self-Serve).</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Higher-value accounts get dedicated resources (CSM 1:Few, Growth AE).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Customize the roles</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Replace the labels with your actual titles. The framework flexes to your org structure—what matters is clear ownership across the journey.</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Design for unit economics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Your GTM motion should align cost-to-serve with potential revenue. If your CAC doesn't support the motion, redesign it.</a:t>
            </a:r>
            <a:endParaRPr sz="1000">
              <a:solidFill>
                <a:schemeClr val="dk1"/>
              </a:solidFill>
              <a:latin typeface="Roboto Light"/>
              <a:ea typeface="Roboto Light"/>
              <a:cs typeface="Roboto Light"/>
              <a:sym typeface="Roboto Light"/>
            </a:endParaRPr>
          </a:p>
        </p:txBody>
      </p:sp>
      <p:sp>
        <p:nvSpPr>
          <p:cNvPr id="1070" name="Google Shape;1070;p77"/>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08 OVERVIEW</a:t>
            </a:r>
            <a:endParaRPr sz="1200">
              <a:solidFill>
                <a:schemeClr val="accent1"/>
              </a:solidFill>
              <a:latin typeface="Lexend Light"/>
              <a:ea typeface="Lexend Light"/>
              <a:cs typeface="Lexend Light"/>
              <a:sym typeface="Lexend Light"/>
            </a:endParaRPr>
          </a:p>
        </p:txBody>
      </p:sp>
      <p:grpSp>
        <p:nvGrpSpPr>
          <p:cNvPr id="1071" name="Google Shape;1071;p77"/>
          <p:cNvGrpSpPr/>
          <p:nvPr/>
        </p:nvGrpSpPr>
        <p:grpSpPr>
          <a:xfrm>
            <a:off x="7927828" y="222172"/>
            <a:ext cx="951591" cy="252027"/>
            <a:chOff x="6869668" y="85200"/>
            <a:chExt cx="1303014" cy="345100"/>
          </a:xfrm>
        </p:grpSpPr>
        <p:pic>
          <p:nvPicPr>
            <p:cNvPr id="1072" name="Google Shape;1072;p77"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073" name="Google Shape;1073;p77"/>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74" name="Google Shape;1074;p77"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1075" name="Google Shape;1075;p77"/>
          <p:cNvSpPr txBox="1"/>
          <p:nvPr/>
        </p:nvSpPr>
        <p:spPr>
          <a:xfrm>
            <a:off x="2525150" y="275995"/>
            <a:ext cx="4089000" cy="365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2042">
                <a:solidFill>
                  <a:schemeClr val="dk1"/>
                </a:solidFill>
                <a:latin typeface="Lexend Medium"/>
                <a:ea typeface="Lexend Medium"/>
                <a:cs typeface="Lexend Medium"/>
                <a:sym typeface="Lexend Medium"/>
              </a:rPr>
              <a:t>DATA MODEL MAPPED </a:t>
            </a:r>
            <a:endParaRPr sz="2042">
              <a:solidFill>
                <a:schemeClr val="dk1"/>
              </a:solidFill>
              <a:latin typeface="Lexend Medium"/>
              <a:ea typeface="Lexend Medium"/>
              <a:cs typeface="Lexend Medium"/>
              <a:sym typeface="Lexend Medium"/>
            </a:endParaRPr>
          </a:p>
          <a:p>
            <a:pPr indent="0" lvl="0" marL="0" rtl="0" algn="ctr">
              <a:lnSpc>
                <a:spcPct val="90000"/>
              </a:lnSpc>
              <a:spcBef>
                <a:spcPts val="0"/>
              </a:spcBef>
              <a:spcAft>
                <a:spcPts val="0"/>
              </a:spcAft>
              <a:buNone/>
            </a:pPr>
            <a:r>
              <a:rPr lang="en" sz="2042">
                <a:solidFill>
                  <a:schemeClr val="dk1"/>
                </a:solidFill>
                <a:latin typeface="Lexend Medium"/>
                <a:ea typeface="Lexend Medium"/>
                <a:cs typeface="Lexend Medium"/>
                <a:sym typeface="Lexend Medium"/>
              </a:rPr>
              <a:t>TO GTM MOTIONS</a:t>
            </a:r>
            <a:endParaRPr sz="2042">
              <a:solidFill>
                <a:schemeClr val="dk1"/>
              </a:solidFill>
              <a:latin typeface="Lexend Medium"/>
              <a:ea typeface="Lexend Medium"/>
              <a:cs typeface="Lexend Medium"/>
              <a:sym typeface="Lexend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pic>
        <p:nvPicPr>
          <p:cNvPr id="1080" name="Google Shape;1080;p78" title="WBD_Bowtie_Toolkit (7).jp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81" name="Google Shape;1081;p78"/>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08 TEMPLATE</a:t>
            </a:r>
            <a:endParaRPr sz="1200">
              <a:solidFill>
                <a:schemeClr val="accent1"/>
              </a:solidFill>
              <a:latin typeface="Lexend Light"/>
              <a:ea typeface="Lexend Light"/>
              <a:cs typeface="Lexend Light"/>
              <a:sym typeface="Lexend Light"/>
            </a:endParaRPr>
          </a:p>
        </p:txBody>
      </p:sp>
      <p:grpSp>
        <p:nvGrpSpPr>
          <p:cNvPr id="1082" name="Google Shape;1082;p78"/>
          <p:cNvGrpSpPr/>
          <p:nvPr/>
        </p:nvGrpSpPr>
        <p:grpSpPr>
          <a:xfrm>
            <a:off x="7927828" y="222172"/>
            <a:ext cx="951591" cy="252027"/>
            <a:chOff x="6869668" y="85200"/>
            <a:chExt cx="1303014" cy="345100"/>
          </a:xfrm>
        </p:grpSpPr>
        <p:pic>
          <p:nvPicPr>
            <p:cNvPr id="1083" name="Google Shape;1083;p78" title="Group 24.png"/>
            <p:cNvPicPr preferRelativeResize="0"/>
            <p:nvPr/>
          </p:nvPicPr>
          <p:blipFill>
            <a:blip r:embed="rId4">
              <a:alphaModFix/>
            </a:blip>
            <a:stretch>
              <a:fillRect/>
            </a:stretch>
          </p:blipFill>
          <p:spPr>
            <a:xfrm>
              <a:off x="6869668" y="85200"/>
              <a:ext cx="1303014" cy="334800"/>
            </a:xfrm>
            <a:prstGeom prst="rect">
              <a:avLst/>
            </a:prstGeom>
            <a:noFill/>
            <a:ln>
              <a:noFill/>
            </a:ln>
          </p:spPr>
        </p:pic>
        <p:sp>
          <p:nvSpPr>
            <p:cNvPr id="1084" name="Google Shape;1084;p78"/>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085" name="Google Shape;1085;p78" title="Group 24.png"/>
            <p:cNvPicPr preferRelativeResize="0"/>
            <p:nvPr/>
          </p:nvPicPr>
          <p:blipFill rotWithShape="1">
            <a:blip r:embed="rId5">
              <a:alphaModFix/>
            </a:blip>
            <a:srcRect b="-3032" l="0" r="56563" t="67854"/>
            <a:stretch/>
          </p:blipFill>
          <p:spPr>
            <a:xfrm>
              <a:off x="6869675" y="312375"/>
              <a:ext cx="565974" cy="117775"/>
            </a:xfrm>
            <a:prstGeom prst="rect">
              <a:avLst/>
            </a:prstGeom>
            <a:noFill/>
            <a:ln>
              <a:noFill/>
            </a:ln>
          </p:spPr>
        </p:pic>
      </p:grpSp>
      <p:sp>
        <p:nvSpPr>
          <p:cNvPr id="1086" name="Google Shape;1086;p78"/>
          <p:cNvSpPr txBox="1"/>
          <p:nvPr/>
        </p:nvSpPr>
        <p:spPr>
          <a:xfrm>
            <a:off x="2525150" y="275995"/>
            <a:ext cx="4089000" cy="365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2042">
                <a:solidFill>
                  <a:schemeClr val="dk1"/>
                </a:solidFill>
                <a:latin typeface="Lexend Medium"/>
                <a:ea typeface="Lexend Medium"/>
                <a:cs typeface="Lexend Medium"/>
                <a:sym typeface="Lexend Medium"/>
              </a:rPr>
              <a:t>DATA MODEL MAPPED </a:t>
            </a:r>
            <a:endParaRPr sz="2042">
              <a:solidFill>
                <a:schemeClr val="dk1"/>
              </a:solidFill>
              <a:latin typeface="Lexend Medium"/>
              <a:ea typeface="Lexend Medium"/>
              <a:cs typeface="Lexend Medium"/>
              <a:sym typeface="Lexend Medium"/>
            </a:endParaRPr>
          </a:p>
          <a:p>
            <a:pPr indent="0" lvl="0" marL="0" rtl="0" algn="ctr">
              <a:lnSpc>
                <a:spcPct val="90000"/>
              </a:lnSpc>
              <a:spcBef>
                <a:spcPts val="0"/>
              </a:spcBef>
              <a:spcAft>
                <a:spcPts val="0"/>
              </a:spcAft>
              <a:buNone/>
            </a:pPr>
            <a:r>
              <a:rPr lang="en" sz="2042">
                <a:solidFill>
                  <a:schemeClr val="dk1"/>
                </a:solidFill>
                <a:latin typeface="Lexend Medium"/>
                <a:ea typeface="Lexend Medium"/>
                <a:cs typeface="Lexend Medium"/>
                <a:sym typeface="Lexend Medium"/>
              </a:rPr>
              <a:t>TO GTM MOTIONS</a:t>
            </a:r>
            <a:endParaRPr sz="2042">
              <a:solidFill>
                <a:schemeClr val="dk1"/>
              </a:solidFill>
              <a:latin typeface="Lexend Medium"/>
              <a:ea typeface="Lexend Medium"/>
              <a:cs typeface="Lexend Medium"/>
              <a:sym typeface="Lexend Medium"/>
            </a:endParaRPr>
          </a:p>
        </p:txBody>
      </p:sp>
      <p:pic>
        <p:nvPicPr>
          <p:cNvPr id="1087" name="Google Shape;1087;p78" title="Asset 1FP.png"/>
          <p:cNvPicPr preferRelativeResize="0"/>
          <p:nvPr/>
        </p:nvPicPr>
        <p:blipFill>
          <a:blip r:embed="rId6">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088" name="Google Shape;1088;p78"/>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2" name="Shape 1092"/>
        <p:cNvGrpSpPr/>
        <p:nvPr/>
      </p:nvGrpSpPr>
      <p:grpSpPr>
        <a:xfrm>
          <a:off x="0" y="0"/>
          <a:ext cx="0" cy="0"/>
          <a:chOff x="0" y="0"/>
          <a:chExt cx="0" cy="0"/>
        </a:xfrm>
      </p:grpSpPr>
      <p:sp>
        <p:nvSpPr>
          <p:cNvPr id="1093" name="Google Shape;1093;p79"/>
          <p:cNvSpPr txBox="1"/>
          <p:nvPr/>
        </p:nvSpPr>
        <p:spPr>
          <a:xfrm>
            <a:off x="197725" y="1082888"/>
            <a:ext cx="4210200" cy="3528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300">
                <a:solidFill>
                  <a:schemeClr val="dk1"/>
                </a:solidFill>
                <a:latin typeface="Roboto Medium"/>
                <a:ea typeface="Roboto Medium"/>
                <a:cs typeface="Roboto Medium"/>
                <a:sym typeface="Roboto Medium"/>
              </a:rPr>
              <a:t>About the Model: </a:t>
            </a:r>
            <a:endParaRPr sz="13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100">
                <a:solidFill>
                  <a:schemeClr val="dk1"/>
                </a:solidFill>
                <a:latin typeface="Roboto Light"/>
                <a:ea typeface="Roboto Light"/>
                <a:cs typeface="Roboto Light"/>
                <a:sym typeface="Roboto Light"/>
              </a:rPr>
              <a:t>The Tech Stack template maps applications, integrated applications, and platforms across the GTM Bowtie stages. Technology enables more affordable task execution and supports the scalable, repeatable processes required for sustainable GTM motions.</a:t>
            </a:r>
            <a:endParaRPr sz="11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100">
                <a:solidFill>
                  <a:schemeClr val="dk1"/>
                </a:solidFill>
                <a:latin typeface="Roboto Light"/>
                <a:ea typeface="Roboto Light"/>
                <a:cs typeface="Roboto Light"/>
                <a:sym typeface="Roboto Light"/>
              </a:rPr>
              <a:t>Applications serve specific stages (e.g., LinkedIn for prospecting), Integrated Applications span multiple stages (e.g., Google Ads/SEO for awareness through selection), and Platforms like Salesforce/CRM serve as the foundation spanning the entire journey.</a:t>
            </a:r>
            <a:endParaRPr sz="11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100">
                <a:solidFill>
                  <a:schemeClr val="dk1"/>
                </a:solidFill>
                <a:latin typeface="Roboto Light"/>
                <a:ea typeface="Roboto Light"/>
                <a:cs typeface="Roboto Light"/>
                <a:sym typeface="Roboto Light"/>
              </a:rPr>
              <a:t>Mapping technology to the Bowtie ensures tools support seamless handoffs between stages and functions, reducing disconnects that fragment the customer experience.</a:t>
            </a:r>
            <a:endParaRPr sz="1100">
              <a:solidFill>
                <a:schemeClr val="dk1"/>
              </a:solidFill>
              <a:latin typeface="Roboto Light"/>
              <a:ea typeface="Roboto Light"/>
              <a:cs typeface="Roboto Light"/>
              <a:sym typeface="Roboto Light"/>
            </a:endParaRPr>
          </a:p>
        </p:txBody>
      </p:sp>
      <p:sp>
        <p:nvSpPr>
          <p:cNvPr id="1094" name="Google Shape;1094;p79"/>
          <p:cNvSpPr txBox="1"/>
          <p:nvPr/>
        </p:nvSpPr>
        <p:spPr>
          <a:xfrm>
            <a:off x="4666675" y="1082888"/>
            <a:ext cx="4210200" cy="1623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300">
                <a:solidFill>
                  <a:schemeClr val="dk1"/>
                </a:solidFill>
                <a:latin typeface="Roboto Medium"/>
                <a:ea typeface="Roboto Medium"/>
                <a:cs typeface="Roboto Medium"/>
                <a:sym typeface="Roboto Medium"/>
              </a:rPr>
              <a:t>How to Use This Worksheet:</a:t>
            </a:r>
            <a:r>
              <a:rPr lang="en" sz="1300">
                <a:solidFill>
                  <a:schemeClr val="dk1"/>
                </a:solidFill>
                <a:latin typeface="Roboto Light"/>
                <a:ea typeface="Roboto Light"/>
                <a:cs typeface="Roboto Light"/>
                <a:sym typeface="Roboto Light"/>
              </a:rPr>
              <a:t> </a:t>
            </a:r>
            <a:endParaRPr sz="1300">
              <a:solidFill>
                <a:schemeClr val="dk1"/>
              </a:solidFill>
              <a:latin typeface="Roboto Light"/>
              <a:ea typeface="Roboto Light"/>
              <a:cs typeface="Roboto Light"/>
              <a:sym typeface="Roboto Light"/>
            </a:endParaRPr>
          </a:p>
          <a:p>
            <a:pPr indent="-161290" lvl="0" marL="182880" rtl="0" algn="l">
              <a:lnSpc>
                <a:spcPct val="125000"/>
              </a:lnSpc>
              <a:spcBef>
                <a:spcPts val="1000"/>
              </a:spcBef>
              <a:spcAft>
                <a:spcPts val="0"/>
              </a:spcAft>
              <a:buClr>
                <a:schemeClr val="dk1"/>
              </a:buClr>
              <a:buSzPts val="1100"/>
              <a:buFont typeface="Roboto Medium"/>
              <a:buAutoNum type="arabicPeriod"/>
            </a:pPr>
            <a:r>
              <a:rPr lang="en" sz="1100">
                <a:solidFill>
                  <a:schemeClr val="dk1"/>
                </a:solidFill>
                <a:latin typeface="Roboto Medium"/>
                <a:ea typeface="Roboto Medium"/>
                <a:cs typeface="Roboto Medium"/>
                <a:sym typeface="Roboto Medium"/>
              </a:rPr>
              <a:t>Current tech Stack </a:t>
            </a:r>
            <a:r>
              <a:rPr lang="en" sz="1100">
                <a:solidFill>
                  <a:schemeClr val="dk1"/>
                </a:solidFill>
                <a:latin typeface="Roboto Light"/>
                <a:ea typeface="Roboto Light"/>
                <a:cs typeface="Roboto Light"/>
                <a:sym typeface="Roboto Light"/>
              </a:rPr>
              <a:t>Enter the tech stack design at each stage.</a:t>
            </a:r>
            <a:endParaRPr sz="1100">
              <a:solidFill>
                <a:schemeClr val="dk1"/>
              </a:solidFill>
              <a:latin typeface="Roboto Light"/>
              <a:ea typeface="Roboto Light"/>
              <a:cs typeface="Roboto Light"/>
              <a:sym typeface="Roboto Light"/>
            </a:endParaRPr>
          </a:p>
          <a:p>
            <a:pPr indent="-161290" lvl="0" marL="182880" rtl="0" algn="l">
              <a:lnSpc>
                <a:spcPct val="125000"/>
              </a:lnSpc>
              <a:spcBef>
                <a:spcPts val="1000"/>
              </a:spcBef>
              <a:spcAft>
                <a:spcPts val="0"/>
              </a:spcAft>
              <a:buClr>
                <a:schemeClr val="dk1"/>
              </a:buClr>
              <a:buSzPts val="1100"/>
              <a:buFont typeface="Roboto Medium"/>
              <a:buAutoNum type="arabicPeriod"/>
            </a:pPr>
            <a:r>
              <a:rPr b="1" lang="en" sz="1100">
                <a:solidFill>
                  <a:schemeClr val="dk1"/>
                </a:solidFill>
                <a:latin typeface="Roboto"/>
                <a:ea typeface="Roboto"/>
                <a:cs typeface="Roboto"/>
                <a:sym typeface="Roboto"/>
              </a:rPr>
              <a:t>Proposed</a:t>
            </a:r>
            <a:r>
              <a:rPr b="1" lang="en" sz="1100">
                <a:solidFill>
                  <a:schemeClr val="dk1"/>
                </a:solidFill>
                <a:latin typeface="Roboto"/>
                <a:ea typeface="Roboto"/>
                <a:cs typeface="Roboto"/>
                <a:sym typeface="Roboto"/>
              </a:rPr>
              <a:t> Additions/Substractions</a:t>
            </a:r>
            <a:r>
              <a:rPr lang="en" sz="1100">
                <a:solidFill>
                  <a:schemeClr val="dk1"/>
                </a:solidFill>
                <a:latin typeface="Roboto Light"/>
                <a:ea typeface="Roboto Light"/>
                <a:cs typeface="Roboto Light"/>
                <a:sym typeface="Roboto Light"/>
              </a:rPr>
              <a:t>- Color code to highlight proposed changes to your strategy.</a:t>
            </a:r>
            <a:endParaRPr sz="1100">
              <a:solidFill>
                <a:schemeClr val="dk1"/>
              </a:solidFill>
              <a:latin typeface="Roboto Light"/>
              <a:ea typeface="Roboto Light"/>
              <a:cs typeface="Roboto Light"/>
              <a:sym typeface="Roboto Light"/>
            </a:endParaRPr>
          </a:p>
          <a:p>
            <a:pPr indent="0" lvl="0" marL="457200" rtl="0" algn="l">
              <a:lnSpc>
                <a:spcPct val="125000"/>
              </a:lnSpc>
              <a:spcBef>
                <a:spcPts val="1000"/>
              </a:spcBef>
              <a:spcAft>
                <a:spcPts val="1000"/>
              </a:spcAft>
              <a:buNone/>
            </a:pPr>
            <a:r>
              <a:t/>
            </a:r>
            <a:endParaRPr sz="1100">
              <a:solidFill>
                <a:schemeClr val="dk1"/>
              </a:solidFill>
              <a:latin typeface="Roboto Light"/>
              <a:ea typeface="Roboto Light"/>
              <a:cs typeface="Roboto Light"/>
              <a:sym typeface="Roboto Light"/>
            </a:endParaRPr>
          </a:p>
        </p:txBody>
      </p:sp>
      <p:sp>
        <p:nvSpPr>
          <p:cNvPr id="1095" name="Google Shape;1095;p79"/>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09 OVERVIEW</a:t>
            </a:r>
            <a:endParaRPr sz="1200">
              <a:solidFill>
                <a:schemeClr val="accent1"/>
              </a:solidFill>
              <a:latin typeface="Lexend Light"/>
              <a:ea typeface="Lexend Light"/>
              <a:cs typeface="Lexend Light"/>
              <a:sym typeface="Lexend Light"/>
            </a:endParaRPr>
          </a:p>
        </p:txBody>
      </p:sp>
      <p:sp>
        <p:nvSpPr>
          <p:cNvPr id="1096" name="Google Shape;1096;p79"/>
          <p:cNvSpPr txBox="1"/>
          <p:nvPr/>
        </p:nvSpPr>
        <p:spPr>
          <a:xfrm>
            <a:off x="25036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TECH STACK</a:t>
            </a:r>
            <a:endParaRPr sz="2042">
              <a:solidFill>
                <a:schemeClr val="dk1"/>
              </a:solidFill>
              <a:latin typeface="Lexend Medium"/>
              <a:ea typeface="Lexend Medium"/>
              <a:cs typeface="Lexend Medium"/>
              <a:sym typeface="Lexend Medium"/>
            </a:endParaRPr>
          </a:p>
        </p:txBody>
      </p:sp>
      <p:grpSp>
        <p:nvGrpSpPr>
          <p:cNvPr id="1097" name="Google Shape;1097;p79"/>
          <p:cNvGrpSpPr/>
          <p:nvPr/>
        </p:nvGrpSpPr>
        <p:grpSpPr>
          <a:xfrm>
            <a:off x="7927828" y="222172"/>
            <a:ext cx="951591" cy="252027"/>
            <a:chOff x="6869668" y="85200"/>
            <a:chExt cx="1303014" cy="345100"/>
          </a:xfrm>
        </p:grpSpPr>
        <p:pic>
          <p:nvPicPr>
            <p:cNvPr id="1098" name="Google Shape;1098;p79"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099" name="Google Shape;1099;p79"/>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100" name="Google Shape;1100;p79"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pic>
        <p:nvPicPr>
          <p:cNvPr id="1105" name="Google Shape;1105;p80" title="WBD_Bowtie_Toolkit (8).jpg"/>
          <p:cNvPicPr preferRelativeResize="0"/>
          <p:nvPr/>
        </p:nvPicPr>
        <p:blipFill>
          <a:blip r:embed="rId3">
            <a:alphaModFix/>
          </a:blip>
          <a:stretch>
            <a:fillRect/>
          </a:stretch>
        </p:blipFill>
        <p:spPr>
          <a:xfrm>
            <a:off x="-2350" y="0"/>
            <a:ext cx="9144000" cy="5143500"/>
          </a:xfrm>
          <a:prstGeom prst="rect">
            <a:avLst/>
          </a:prstGeom>
          <a:noFill/>
          <a:ln>
            <a:noFill/>
          </a:ln>
        </p:spPr>
      </p:pic>
      <p:pic>
        <p:nvPicPr>
          <p:cNvPr id="1106" name="Google Shape;1106;p80" title="Asset 1FP.png"/>
          <p:cNvPicPr preferRelativeResize="0"/>
          <p:nvPr/>
        </p:nvPicPr>
        <p:blipFill>
          <a:blip r:embed="rId4">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107" name="Google Shape;1107;p80"/>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09 OVERVIEW</a:t>
            </a:r>
            <a:endParaRPr sz="1200">
              <a:solidFill>
                <a:schemeClr val="accent1"/>
              </a:solidFill>
              <a:latin typeface="Lexend Light"/>
              <a:ea typeface="Lexend Light"/>
              <a:cs typeface="Lexend Light"/>
              <a:sym typeface="Lexend Light"/>
            </a:endParaRPr>
          </a:p>
        </p:txBody>
      </p:sp>
      <p:grpSp>
        <p:nvGrpSpPr>
          <p:cNvPr id="1108" name="Google Shape;1108;p80"/>
          <p:cNvGrpSpPr/>
          <p:nvPr/>
        </p:nvGrpSpPr>
        <p:grpSpPr>
          <a:xfrm>
            <a:off x="7927828" y="222172"/>
            <a:ext cx="951591" cy="252027"/>
            <a:chOff x="6869668" y="85200"/>
            <a:chExt cx="1303014" cy="345100"/>
          </a:xfrm>
        </p:grpSpPr>
        <p:pic>
          <p:nvPicPr>
            <p:cNvPr id="1109" name="Google Shape;1109;p80" title="Group 24.png"/>
            <p:cNvPicPr preferRelativeResize="0"/>
            <p:nvPr/>
          </p:nvPicPr>
          <p:blipFill>
            <a:blip r:embed="rId5">
              <a:alphaModFix/>
            </a:blip>
            <a:stretch>
              <a:fillRect/>
            </a:stretch>
          </p:blipFill>
          <p:spPr>
            <a:xfrm>
              <a:off x="6869668" y="85200"/>
              <a:ext cx="1303014" cy="334800"/>
            </a:xfrm>
            <a:prstGeom prst="rect">
              <a:avLst/>
            </a:prstGeom>
            <a:noFill/>
            <a:ln>
              <a:noFill/>
            </a:ln>
          </p:spPr>
        </p:pic>
        <p:sp>
          <p:nvSpPr>
            <p:cNvPr id="1110" name="Google Shape;1110;p80"/>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111" name="Google Shape;1111;p80" title="Group 24.png"/>
            <p:cNvPicPr preferRelativeResize="0"/>
            <p:nvPr/>
          </p:nvPicPr>
          <p:blipFill rotWithShape="1">
            <a:blip r:embed="rId6">
              <a:alphaModFix/>
            </a:blip>
            <a:srcRect b="-3032" l="0" r="56563" t="67854"/>
            <a:stretch/>
          </p:blipFill>
          <p:spPr>
            <a:xfrm>
              <a:off x="6869675" y="312375"/>
              <a:ext cx="565974" cy="117775"/>
            </a:xfrm>
            <a:prstGeom prst="rect">
              <a:avLst/>
            </a:prstGeom>
            <a:noFill/>
            <a:ln>
              <a:noFill/>
            </a:ln>
          </p:spPr>
        </p:pic>
      </p:grpSp>
      <p:sp>
        <p:nvSpPr>
          <p:cNvPr id="1112" name="Google Shape;1112;p80"/>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TECH STACK</a:t>
            </a:r>
            <a:endParaRPr sz="2042">
              <a:solidFill>
                <a:schemeClr val="dk1"/>
              </a:solidFill>
              <a:latin typeface="Lexend Medium"/>
              <a:ea typeface="Lexend Medium"/>
              <a:cs typeface="Lexend Medium"/>
              <a:sym typeface="Lexend Medium"/>
            </a:endParaRPr>
          </a:p>
        </p:txBody>
      </p:sp>
      <p:sp>
        <p:nvSpPr>
          <p:cNvPr id="1113" name="Google Shape;1113;p80"/>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7" name="Shape 1117"/>
        <p:cNvGrpSpPr/>
        <p:nvPr/>
      </p:nvGrpSpPr>
      <p:grpSpPr>
        <a:xfrm>
          <a:off x="0" y="0"/>
          <a:ext cx="0" cy="0"/>
          <a:chOff x="0" y="0"/>
          <a:chExt cx="0" cy="0"/>
        </a:xfrm>
      </p:grpSpPr>
      <p:sp>
        <p:nvSpPr>
          <p:cNvPr id="1118" name="Google Shape;1118;p81"/>
          <p:cNvSpPr txBox="1"/>
          <p:nvPr/>
        </p:nvSpPr>
        <p:spPr>
          <a:xfrm>
            <a:off x="197725" y="1082900"/>
            <a:ext cx="3959400" cy="30708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Growth Loops model how existing customers drive new customer acquisition. The most effective and sustainable growth stems from self-perpetuating loops: referrals from existing customers, renewals, and expansion of existing relationships.</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Key variables: n (# of customers), upn (users per customer), k1 (% becoming advocates), k2 (opportunities per advocate), glo (growth loop opportunities), wr (win rate), glc (new customers from loop), and the Growth Loop Impact formula glc/n shows what percentage of growth comes from the loop itself.</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Strong growth loops reduce reliance on top-of-funnel spend. If k1 or k2 are low, focus on customer impact and advocacy programs to unlock compounding, customer-led growth.</a:t>
            </a:r>
            <a:endParaRPr sz="1000">
              <a:solidFill>
                <a:schemeClr val="dk1"/>
              </a:solidFill>
              <a:latin typeface="Roboto Light"/>
              <a:ea typeface="Roboto Light"/>
              <a:cs typeface="Roboto Light"/>
              <a:sym typeface="Roboto Light"/>
            </a:endParaRPr>
          </a:p>
        </p:txBody>
      </p:sp>
      <p:sp>
        <p:nvSpPr>
          <p:cNvPr id="1119" name="Google Shape;1119;p81"/>
          <p:cNvSpPr txBox="1"/>
          <p:nvPr/>
        </p:nvSpPr>
        <p:spPr>
          <a:xfrm>
            <a:off x="4666675" y="1082900"/>
            <a:ext cx="3959400" cy="3904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Start with your customer base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Enter n (# of customers) and upn (users per customer) to calculate your total user count. This is the foundation of your loop.</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Define your advocacy multipliers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k1 is the % of users who become advocates; k2 is how many opportunities each advocate generates. These drive your growth loop opps (glo).</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Apply your win rate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Multiply glo × wr to get glc—the number of new customers your growth loop generates. This closes the loop back into the Bowtie.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Calculate Growth Loop Impact</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formula glc/n shows what percentage of customer growth comes from the loop itself—your measure of compounding, customer-led growth.</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this to prioritize investment</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A strong growth loop reduces reliance on top-of-funnel spend. If k1 or k2 are low, focus on customer impact and advocacy programs.</a:t>
            </a:r>
            <a:endParaRPr sz="1000">
              <a:solidFill>
                <a:schemeClr val="dk1"/>
              </a:solidFill>
              <a:latin typeface="Roboto Light"/>
              <a:ea typeface="Roboto Light"/>
              <a:cs typeface="Roboto Light"/>
              <a:sym typeface="Roboto Light"/>
            </a:endParaRPr>
          </a:p>
        </p:txBody>
      </p:sp>
      <p:sp>
        <p:nvSpPr>
          <p:cNvPr id="1120" name="Google Shape;1120;p81"/>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10</a:t>
            </a:r>
            <a:r>
              <a:rPr lang="en" sz="1200">
                <a:solidFill>
                  <a:schemeClr val="accent1"/>
                </a:solidFill>
                <a:latin typeface="Lexend Light"/>
                <a:ea typeface="Lexend Light"/>
                <a:cs typeface="Lexend Light"/>
                <a:sym typeface="Lexend Light"/>
              </a:rPr>
              <a:t> OVERVIEW</a:t>
            </a:r>
            <a:endParaRPr sz="1200">
              <a:solidFill>
                <a:schemeClr val="accent1"/>
              </a:solidFill>
              <a:latin typeface="Lexend Light"/>
              <a:ea typeface="Lexend Light"/>
              <a:cs typeface="Lexend Light"/>
              <a:sym typeface="Lexend Light"/>
            </a:endParaRPr>
          </a:p>
        </p:txBody>
      </p:sp>
      <p:sp>
        <p:nvSpPr>
          <p:cNvPr id="1121" name="Google Shape;1121;p81"/>
          <p:cNvSpPr txBox="1"/>
          <p:nvPr/>
        </p:nvSpPr>
        <p:spPr>
          <a:xfrm>
            <a:off x="2505900" y="134825"/>
            <a:ext cx="4132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GROWTH LOOPS</a:t>
            </a:r>
            <a:endParaRPr sz="2042">
              <a:solidFill>
                <a:schemeClr val="dk1"/>
              </a:solidFill>
              <a:latin typeface="Lexend Medium"/>
              <a:ea typeface="Lexend Medium"/>
              <a:cs typeface="Lexend Medium"/>
              <a:sym typeface="Lexend Medium"/>
            </a:endParaRPr>
          </a:p>
        </p:txBody>
      </p:sp>
      <p:grpSp>
        <p:nvGrpSpPr>
          <p:cNvPr id="1122" name="Google Shape;1122;p81"/>
          <p:cNvGrpSpPr/>
          <p:nvPr/>
        </p:nvGrpSpPr>
        <p:grpSpPr>
          <a:xfrm>
            <a:off x="7927828" y="222172"/>
            <a:ext cx="951591" cy="252027"/>
            <a:chOff x="6869668" y="85200"/>
            <a:chExt cx="1303014" cy="345100"/>
          </a:xfrm>
        </p:grpSpPr>
        <p:pic>
          <p:nvPicPr>
            <p:cNvPr id="1123" name="Google Shape;1123;p81"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1124" name="Google Shape;1124;p81"/>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125" name="Google Shape;1125;p81"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pic>
        <p:nvPicPr>
          <p:cNvPr id="1130" name="Google Shape;1130;p82" title="WBD_Bowtie_Toolkit (9).jpg"/>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131" name="Google Shape;1131;p82" title="Asset 1FP.png"/>
          <p:cNvPicPr preferRelativeResize="0"/>
          <p:nvPr/>
        </p:nvPicPr>
        <p:blipFill>
          <a:blip r:embed="rId4">
            <a:alphaModFix/>
          </a:blip>
          <a:stretch>
            <a:fillRect/>
          </a:stretch>
        </p:blipFill>
        <p:spPr>
          <a:xfrm>
            <a:off x="4156063" y="2005125"/>
            <a:ext cx="797872" cy="1253100"/>
          </a:xfrm>
          <a:prstGeom prst="rect">
            <a:avLst/>
          </a:prstGeom>
          <a:noFill/>
          <a:ln>
            <a:noFill/>
          </a:ln>
          <a:effectLst>
            <a:outerShdw blurRad="57150" rotWithShape="0" algn="bl" dir="5400000" dist="19050">
              <a:srgbClr val="000000">
                <a:alpha val="50000"/>
              </a:srgbClr>
            </a:outerShdw>
          </a:effectLst>
        </p:spPr>
      </p:pic>
      <p:sp>
        <p:nvSpPr>
          <p:cNvPr id="1132" name="Google Shape;1132;p82"/>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10 TEMPLATE</a:t>
            </a:r>
            <a:endParaRPr sz="1200">
              <a:solidFill>
                <a:schemeClr val="accent1"/>
              </a:solidFill>
              <a:latin typeface="Lexend Light"/>
              <a:ea typeface="Lexend Light"/>
              <a:cs typeface="Lexend Light"/>
              <a:sym typeface="Lexend Light"/>
            </a:endParaRPr>
          </a:p>
        </p:txBody>
      </p:sp>
      <p:grpSp>
        <p:nvGrpSpPr>
          <p:cNvPr id="1133" name="Google Shape;1133;p82"/>
          <p:cNvGrpSpPr/>
          <p:nvPr/>
        </p:nvGrpSpPr>
        <p:grpSpPr>
          <a:xfrm>
            <a:off x="7927828" y="222172"/>
            <a:ext cx="951591" cy="252027"/>
            <a:chOff x="6869668" y="85200"/>
            <a:chExt cx="1303014" cy="345100"/>
          </a:xfrm>
        </p:grpSpPr>
        <p:pic>
          <p:nvPicPr>
            <p:cNvPr id="1134" name="Google Shape;1134;p82" title="Group 24.png"/>
            <p:cNvPicPr preferRelativeResize="0"/>
            <p:nvPr/>
          </p:nvPicPr>
          <p:blipFill>
            <a:blip r:embed="rId5">
              <a:alphaModFix/>
            </a:blip>
            <a:stretch>
              <a:fillRect/>
            </a:stretch>
          </p:blipFill>
          <p:spPr>
            <a:xfrm>
              <a:off x="6869668" y="85200"/>
              <a:ext cx="1303014" cy="334800"/>
            </a:xfrm>
            <a:prstGeom prst="rect">
              <a:avLst/>
            </a:prstGeom>
            <a:noFill/>
            <a:ln>
              <a:noFill/>
            </a:ln>
          </p:spPr>
        </p:pic>
        <p:sp>
          <p:nvSpPr>
            <p:cNvPr id="1135" name="Google Shape;1135;p82"/>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1136" name="Google Shape;1136;p82" title="Group 24.png"/>
            <p:cNvPicPr preferRelativeResize="0"/>
            <p:nvPr/>
          </p:nvPicPr>
          <p:blipFill rotWithShape="1">
            <a:blip r:embed="rId6">
              <a:alphaModFix/>
            </a:blip>
            <a:srcRect b="-3032" l="0" r="56563" t="67854"/>
            <a:stretch/>
          </p:blipFill>
          <p:spPr>
            <a:xfrm>
              <a:off x="6869675" y="312375"/>
              <a:ext cx="565974" cy="117775"/>
            </a:xfrm>
            <a:prstGeom prst="rect">
              <a:avLst/>
            </a:prstGeom>
            <a:noFill/>
            <a:ln>
              <a:noFill/>
            </a:ln>
          </p:spPr>
        </p:pic>
      </p:grpSp>
      <p:sp>
        <p:nvSpPr>
          <p:cNvPr id="1137" name="Google Shape;1137;p82"/>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GROWTH LOOPS</a:t>
            </a:r>
            <a:endParaRPr sz="2042">
              <a:solidFill>
                <a:schemeClr val="dk1"/>
              </a:solidFill>
              <a:latin typeface="Lexend Medium"/>
              <a:ea typeface="Lexend Medium"/>
              <a:cs typeface="Lexend Medium"/>
              <a:sym typeface="Lexend Medium"/>
            </a:endParaRPr>
          </a:p>
        </p:txBody>
      </p:sp>
      <p:sp>
        <p:nvSpPr>
          <p:cNvPr id="1138" name="Google Shape;1138;p82"/>
          <p:cNvSpPr txBox="1"/>
          <p:nvPr/>
        </p:nvSpPr>
        <p:spPr>
          <a:xfrm>
            <a:off x="3489400" y="3318663"/>
            <a:ext cx="2145000" cy="429300"/>
          </a:xfrm>
          <a:prstGeom prst="rect">
            <a:avLst/>
          </a:prstGeom>
          <a:noFill/>
          <a:ln>
            <a:noFill/>
          </a:ln>
          <a:effectLst>
            <a:outerShdw blurRad="57150" rotWithShape="0" algn="bl" dir="5400000" dist="19050">
              <a:srgbClr val="000000">
                <a:alpha val="9000"/>
              </a:srgbClr>
            </a:outerShdw>
          </a:effectLst>
        </p:spPr>
        <p:txBody>
          <a:bodyPr anchorCtr="0" anchor="ctr" bIns="0" lIns="0" spcFirstLastPara="1" rIns="0" wrap="square" tIns="0">
            <a:noAutofit/>
          </a:bodyPr>
          <a:lstStyle/>
          <a:p>
            <a:pPr indent="0" lvl="0" marL="0" rtl="0" algn="ctr">
              <a:spcBef>
                <a:spcPts val="0"/>
              </a:spcBef>
              <a:spcAft>
                <a:spcPts val="0"/>
              </a:spcAft>
              <a:buNone/>
            </a:pPr>
            <a:r>
              <a:rPr i="1" lang="en" sz="1000">
                <a:solidFill>
                  <a:srgbClr val="747775"/>
                </a:solidFill>
                <a:latin typeface="Lexend Medium"/>
                <a:ea typeface="Lexend Medium"/>
                <a:cs typeface="Lexend Medium"/>
                <a:sym typeface="Lexend Medium"/>
              </a:rPr>
              <a:t>Unlock this slide </a:t>
            </a:r>
            <a:r>
              <a:rPr i="1" lang="en" sz="1000">
                <a:solidFill>
                  <a:srgbClr val="747775"/>
                </a:solidFill>
                <a:latin typeface="Lexend Light"/>
                <a:ea typeface="Lexend Light"/>
                <a:cs typeface="Lexend Light"/>
                <a:sym typeface="Lexend Light"/>
              </a:rPr>
              <a:t>by joining the </a:t>
            </a:r>
            <a:r>
              <a:rPr i="1" lang="en" sz="1000" u="sng">
                <a:solidFill>
                  <a:schemeClr val="hlink"/>
                </a:solidFill>
                <a:latin typeface="Lexend Light"/>
                <a:ea typeface="Lexend Light"/>
                <a:cs typeface="Lexend Light"/>
                <a:sym typeface="Lexend Light"/>
                <a:hlinkClick r:id="rId7"/>
              </a:rPr>
              <a:t>Winning by Design Growth Institute</a:t>
            </a:r>
            <a:endParaRPr i="1" sz="1000">
              <a:solidFill>
                <a:srgbClr val="747775"/>
              </a:solidFill>
              <a:latin typeface="Lexend Light"/>
              <a:ea typeface="Lexend Light"/>
              <a:cs typeface="Lexend Light"/>
              <a:sym typeface="Lexend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pic>
        <p:nvPicPr>
          <p:cNvPr id="1143" name="Google Shape;1143;p83" title="GYBOS_BackgroundExecutionx4.png"/>
          <p:cNvPicPr preferRelativeResize="0"/>
          <p:nvPr/>
        </p:nvPicPr>
        <p:blipFill rotWithShape="1">
          <a:blip r:embed="rId3">
            <a:alphaModFix/>
          </a:blip>
          <a:srcRect b="0" l="0" r="0" t="0"/>
          <a:stretch/>
        </p:blipFill>
        <p:spPr>
          <a:xfrm>
            <a:off x="3994471" y="-4125"/>
            <a:ext cx="5143429" cy="5143501"/>
          </a:xfrm>
          <a:prstGeom prst="rect">
            <a:avLst/>
          </a:prstGeom>
          <a:noFill/>
          <a:ln>
            <a:noFill/>
          </a:ln>
        </p:spPr>
      </p:pic>
      <p:sp>
        <p:nvSpPr>
          <p:cNvPr id="1144" name="Google Shape;1144;p83"/>
          <p:cNvSpPr txBox="1"/>
          <p:nvPr>
            <p:ph idx="4294967295" type="title"/>
          </p:nvPr>
        </p:nvSpPr>
        <p:spPr>
          <a:xfrm>
            <a:off x="380026" y="1502999"/>
            <a:ext cx="2795400" cy="8352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None/>
            </a:pPr>
            <a:r>
              <a:rPr lang="en" sz="2100">
                <a:latin typeface="Lexend Light"/>
                <a:ea typeface="Lexend Light"/>
                <a:cs typeface="Lexend Light"/>
                <a:sym typeface="Lexend Light"/>
              </a:rPr>
              <a:t>END</a:t>
            </a:r>
            <a:endParaRPr sz="2100">
              <a:solidFill>
                <a:schemeClr val="accent1"/>
              </a:solidFill>
              <a:latin typeface="Lexend Light"/>
              <a:ea typeface="Lexend Light"/>
              <a:cs typeface="Lexend Light"/>
              <a:sym typeface="Lexend Light"/>
            </a:endParaRPr>
          </a:p>
        </p:txBody>
      </p:sp>
      <p:sp>
        <p:nvSpPr>
          <p:cNvPr id="1145" name="Google Shape;1145;p83"/>
          <p:cNvSpPr txBox="1"/>
          <p:nvPr>
            <p:ph idx="4294967295" type="title"/>
          </p:nvPr>
        </p:nvSpPr>
        <p:spPr>
          <a:xfrm>
            <a:off x="380026" y="429570"/>
            <a:ext cx="3225000" cy="1047300"/>
          </a:xfrm>
          <a:prstGeom prst="rect">
            <a:avLst/>
          </a:prstGeom>
        </p:spPr>
        <p:txBody>
          <a:bodyPr anchorCtr="0" anchor="ctr" bIns="0" lIns="0" spcFirstLastPara="1" rIns="0" wrap="square" tIns="0">
            <a:noAutofit/>
          </a:bodyPr>
          <a:lstStyle/>
          <a:p>
            <a:pPr indent="0" lvl="0" marL="0" rtl="0" algn="l">
              <a:lnSpc>
                <a:spcPct val="80000"/>
              </a:lnSpc>
              <a:spcBef>
                <a:spcPts val="0"/>
              </a:spcBef>
              <a:spcAft>
                <a:spcPts val="0"/>
              </a:spcAft>
              <a:buNone/>
            </a:pPr>
            <a:r>
              <a:rPr lang="en" sz="3800">
                <a:latin typeface="Lexend SemiBold"/>
                <a:ea typeface="Lexend SemiBold"/>
                <a:cs typeface="Lexend SemiBold"/>
                <a:sym typeface="Lexend SemiBold"/>
              </a:rPr>
              <a:t>THE BOWTIE </a:t>
            </a:r>
            <a:r>
              <a:rPr lang="en" sz="3800">
                <a:latin typeface="Lexend SemiBold"/>
                <a:ea typeface="Lexend SemiBold"/>
                <a:cs typeface="Lexend SemiBold"/>
                <a:sym typeface="Lexend SemiBold"/>
              </a:rPr>
              <a:t>TOOLKIT</a:t>
            </a:r>
            <a:endParaRPr sz="3800">
              <a:latin typeface="Lexend SemiBold"/>
              <a:ea typeface="Lexend SemiBold"/>
              <a:cs typeface="Lexend SemiBold"/>
              <a:sym typeface="Lexend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p60"/>
          <p:cNvSpPr txBox="1"/>
          <p:nvPr/>
        </p:nvSpPr>
        <p:spPr>
          <a:xfrm>
            <a:off x="197725" y="1082900"/>
            <a:ext cx="3959400" cy="3198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Bowtie Data Model provides a complete framework for measuring and optimizing the customer journey—from first touch through expansion revenue.</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Medium"/>
                <a:ea typeface="Roboto Medium"/>
                <a:cs typeface="Roboto Medium"/>
                <a:sym typeface="Roboto Medium"/>
              </a:rPr>
              <a:t>The Data Model </a:t>
            </a:r>
            <a:r>
              <a:rPr lang="en" sz="1000">
                <a:solidFill>
                  <a:schemeClr val="dk1"/>
                </a:solidFill>
                <a:latin typeface="Roboto Light"/>
                <a:ea typeface="Roboto Light"/>
                <a:cs typeface="Roboto Light"/>
                <a:sym typeface="Roboto Light"/>
              </a:rPr>
              <a:t>covers every stage of customer engagement: initial awareness, consideration, purchase, implementation, and full value realization.</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Medium"/>
                <a:ea typeface="Roboto Medium"/>
                <a:cs typeface="Roboto Medium"/>
                <a:sym typeface="Roboto Medium"/>
              </a:rPr>
              <a:t>The Data Structure </a:t>
            </a:r>
            <a:r>
              <a:rPr lang="en" sz="1000">
                <a:solidFill>
                  <a:schemeClr val="dk1"/>
                </a:solidFill>
                <a:latin typeface="Roboto Light"/>
                <a:ea typeface="Roboto Light"/>
                <a:cs typeface="Roboto Light"/>
                <a:sym typeface="Roboto Light"/>
              </a:rPr>
              <a:t>establishes a measurement standard that allows you to compare GTM motions against each other and track performance over time.</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Medium"/>
                <a:ea typeface="Roboto Medium"/>
                <a:cs typeface="Roboto Medium"/>
                <a:sym typeface="Roboto Medium"/>
              </a:rPr>
              <a:t>The Benchmark </a:t>
            </a:r>
            <a:r>
              <a:rPr lang="en" sz="1000">
                <a:solidFill>
                  <a:schemeClr val="dk1"/>
                </a:solidFill>
                <a:latin typeface="Roboto Light"/>
                <a:ea typeface="Roboto Light"/>
                <a:cs typeface="Roboto Light"/>
                <a:sym typeface="Roboto Light"/>
              </a:rPr>
              <a:t>enables comparison against industry peers and best practices, helping you identify gaps and prioritize improvements.</a:t>
            </a:r>
            <a:endParaRPr sz="1000">
              <a:solidFill>
                <a:schemeClr val="dk1"/>
              </a:solidFill>
              <a:latin typeface="Roboto Light"/>
              <a:ea typeface="Roboto Light"/>
              <a:cs typeface="Roboto Light"/>
              <a:sym typeface="Roboto Light"/>
            </a:endParaRPr>
          </a:p>
        </p:txBody>
      </p:sp>
      <p:sp>
        <p:nvSpPr>
          <p:cNvPr id="437" name="Google Shape;437;p60"/>
          <p:cNvSpPr txBox="1"/>
          <p:nvPr/>
        </p:nvSpPr>
        <p:spPr>
          <a:xfrm>
            <a:off x="4666675" y="1082900"/>
            <a:ext cx="3959400" cy="3327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Define your stages </a:t>
            </a:r>
            <a:r>
              <a:rPr lang="en" sz="1000">
                <a:solidFill>
                  <a:schemeClr val="dk1"/>
                </a:solidFill>
                <a:latin typeface="Roboto Light"/>
                <a:ea typeface="Roboto Light"/>
                <a:cs typeface="Roboto Light"/>
                <a:sym typeface="Roboto Light"/>
              </a:rPr>
              <a:t>— Confirm that the stage labels (Prospects → Leads → Opportunities → Wins → Live → Customers → Growth) match your GTM motion.</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Enter time metrics (Δt) </a:t>
            </a:r>
            <a:r>
              <a:rPr lang="en" sz="1000">
                <a:solidFill>
                  <a:schemeClr val="dk1"/>
                </a:solidFill>
                <a:latin typeface="Roboto Light"/>
                <a:ea typeface="Roboto Light"/>
                <a:cs typeface="Roboto Light"/>
                <a:sym typeface="Roboto Light"/>
              </a:rPr>
              <a:t>— Record the average time between each stage transition. This reveals where deals stall.</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Enter conversion rates (CR) </a:t>
            </a:r>
            <a:r>
              <a:rPr lang="en" sz="1000">
                <a:solidFill>
                  <a:schemeClr val="dk1"/>
                </a:solidFill>
                <a:latin typeface="Roboto Light"/>
                <a:ea typeface="Roboto Light"/>
                <a:cs typeface="Roboto Light"/>
                <a:sym typeface="Roboto Light"/>
              </a:rPr>
              <a:t>— Input the percentage of records that advance from each stage to the next. Low conversions indicate process breakdowns.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Enter volume metrics (VM) </a:t>
            </a:r>
            <a:r>
              <a:rPr lang="en" sz="1000">
                <a:solidFill>
                  <a:schemeClr val="dk1"/>
                </a:solidFill>
                <a:latin typeface="Roboto Light"/>
                <a:ea typeface="Roboto Light"/>
                <a:cs typeface="Roboto Light"/>
                <a:sym typeface="Roboto Light"/>
              </a:rPr>
              <a:t>— Track the count of records at each stage (leads, ARR, etc.) to understand pipeline health.</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Compare and iterate </a:t>
            </a:r>
            <a:r>
              <a:rPr lang="en" sz="1000">
                <a:solidFill>
                  <a:schemeClr val="dk1"/>
                </a:solidFill>
                <a:latin typeface="Roboto Light"/>
                <a:ea typeface="Roboto Light"/>
                <a:cs typeface="Roboto Light"/>
                <a:sym typeface="Roboto Light"/>
              </a:rPr>
              <a:t>— Use the benchmark data to identify your biggest gaps, then focus improvement efforts there.</a:t>
            </a:r>
            <a:endParaRPr sz="1000">
              <a:solidFill>
                <a:schemeClr val="dk1"/>
              </a:solidFill>
              <a:latin typeface="Roboto Light"/>
              <a:ea typeface="Roboto Light"/>
              <a:cs typeface="Roboto Light"/>
              <a:sym typeface="Roboto Light"/>
            </a:endParaRPr>
          </a:p>
        </p:txBody>
      </p:sp>
      <p:sp>
        <p:nvSpPr>
          <p:cNvPr id="438" name="Google Shape;438;p60"/>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01 OVERVIEW</a:t>
            </a:r>
            <a:endParaRPr sz="1200">
              <a:solidFill>
                <a:schemeClr val="accent1"/>
              </a:solidFill>
              <a:latin typeface="Lexend Light"/>
              <a:ea typeface="Lexend Light"/>
              <a:cs typeface="Lexend Light"/>
              <a:sym typeface="Lexend Light"/>
            </a:endParaRPr>
          </a:p>
        </p:txBody>
      </p:sp>
      <p:sp>
        <p:nvSpPr>
          <p:cNvPr id="439" name="Google Shape;439;p60"/>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BOWTIE DATA MODEL</a:t>
            </a:r>
            <a:endParaRPr sz="2042">
              <a:solidFill>
                <a:schemeClr val="dk1"/>
              </a:solidFill>
              <a:latin typeface="Lexend Medium"/>
              <a:ea typeface="Lexend Medium"/>
              <a:cs typeface="Lexend Medium"/>
              <a:sym typeface="Lexend Medium"/>
            </a:endParaRPr>
          </a:p>
        </p:txBody>
      </p:sp>
      <p:grpSp>
        <p:nvGrpSpPr>
          <p:cNvPr id="440" name="Google Shape;440;p60"/>
          <p:cNvGrpSpPr/>
          <p:nvPr/>
        </p:nvGrpSpPr>
        <p:grpSpPr>
          <a:xfrm>
            <a:off x="7927828" y="222172"/>
            <a:ext cx="951591" cy="252027"/>
            <a:chOff x="6869668" y="85200"/>
            <a:chExt cx="1303014" cy="345100"/>
          </a:xfrm>
        </p:grpSpPr>
        <p:pic>
          <p:nvPicPr>
            <p:cNvPr id="441" name="Google Shape;441;p60"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442" name="Google Shape;442;p60"/>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443" name="Google Shape;443;p60"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1"/>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01 TEMPLATE</a:t>
            </a:r>
            <a:endParaRPr sz="1200">
              <a:solidFill>
                <a:schemeClr val="accent1"/>
              </a:solidFill>
              <a:latin typeface="Lexend Light"/>
              <a:ea typeface="Lexend Light"/>
              <a:cs typeface="Lexend Light"/>
              <a:sym typeface="Lexend Light"/>
            </a:endParaRPr>
          </a:p>
        </p:txBody>
      </p:sp>
      <p:sp>
        <p:nvSpPr>
          <p:cNvPr id="449" name="Google Shape;449;p61"/>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BOWTIE DATA MODEL</a:t>
            </a:r>
            <a:endParaRPr sz="2042">
              <a:solidFill>
                <a:schemeClr val="dk1"/>
              </a:solidFill>
              <a:latin typeface="Lexend Medium"/>
              <a:ea typeface="Lexend Medium"/>
              <a:cs typeface="Lexend Medium"/>
              <a:sym typeface="Lexend Medium"/>
            </a:endParaRPr>
          </a:p>
        </p:txBody>
      </p:sp>
      <p:grpSp>
        <p:nvGrpSpPr>
          <p:cNvPr id="450" name="Google Shape;450;p61"/>
          <p:cNvGrpSpPr/>
          <p:nvPr/>
        </p:nvGrpSpPr>
        <p:grpSpPr>
          <a:xfrm>
            <a:off x="7927828" y="222172"/>
            <a:ext cx="951591" cy="252027"/>
            <a:chOff x="6869668" y="85200"/>
            <a:chExt cx="1303014" cy="345100"/>
          </a:xfrm>
        </p:grpSpPr>
        <p:pic>
          <p:nvPicPr>
            <p:cNvPr id="451" name="Google Shape;451;p61"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452" name="Google Shape;452;p61"/>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453" name="Google Shape;453;p61"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cxnSp>
        <p:nvCxnSpPr>
          <p:cNvPr id="454" name="Google Shape;454;p61"/>
          <p:cNvCxnSpPr/>
          <p:nvPr/>
        </p:nvCxnSpPr>
        <p:spPr>
          <a:xfrm>
            <a:off x="360762" y="3987749"/>
            <a:ext cx="7704000" cy="0"/>
          </a:xfrm>
          <a:prstGeom prst="straightConnector1">
            <a:avLst/>
          </a:prstGeom>
          <a:noFill/>
          <a:ln cap="flat" cmpd="sng" w="8875">
            <a:solidFill>
              <a:srgbClr val="232324"/>
            </a:solidFill>
            <a:prstDash val="dot"/>
            <a:round/>
            <a:headEnd len="med" w="med" type="none"/>
            <a:tailEnd len="med" w="med" type="none"/>
          </a:ln>
        </p:spPr>
      </p:cxnSp>
      <p:cxnSp>
        <p:nvCxnSpPr>
          <p:cNvPr id="455" name="Google Shape;455;p61"/>
          <p:cNvCxnSpPr/>
          <p:nvPr/>
        </p:nvCxnSpPr>
        <p:spPr>
          <a:xfrm>
            <a:off x="360762" y="4505137"/>
            <a:ext cx="7704000" cy="0"/>
          </a:xfrm>
          <a:prstGeom prst="straightConnector1">
            <a:avLst/>
          </a:prstGeom>
          <a:noFill/>
          <a:ln cap="flat" cmpd="sng" w="8875">
            <a:solidFill>
              <a:srgbClr val="232324"/>
            </a:solidFill>
            <a:prstDash val="dot"/>
            <a:round/>
            <a:headEnd len="med" w="med" type="none"/>
            <a:tailEnd len="med" w="med" type="none"/>
          </a:ln>
        </p:spPr>
      </p:cxnSp>
      <p:sp>
        <p:nvSpPr>
          <p:cNvPr id="456" name="Google Shape;456;p61"/>
          <p:cNvSpPr txBox="1"/>
          <p:nvPr/>
        </p:nvSpPr>
        <p:spPr>
          <a:xfrm>
            <a:off x="348800" y="3622455"/>
            <a:ext cx="894300" cy="109800"/>
          </a:xfrm>
          <a:prstGeom prst="rect">
            <a:avLst/>
          </a:prstGeom>
          <a:noFill/>
          <a:ln>
            <a:noFill/>
          </a:ln>
        </p:spPr>
        <p:txBody>
          <a:bodyPr anchorCtr="0" anchor="t" bIns="8550" lIns="17125" spcFirstLastPara="1" rIns="0" wrap="square" tIns="8550">
            <a:spAutoFit/>
          </a:bodyPr>
          <a:lstStyle/>
          <a:p>
            <a:pPr indent="0" lvl="0" marL="0" rtl="0" algn="l">
              <a:spcBef>
                <a:spcPts val="0"/>
              </a:spcBef>
              <a:spcAft>
                <a:spcPts val="0"/>
              </a:spcAft>
              <a:buNone/>
            </a:pPr>
            <a:r>
              <a:rPr i="1" lang="en" sz="600">
                <a:solidFill>
                  <a:srgbClr val="666666"/>
                </a:solidFill>
                <a:latin typeface="Roboto"/>
                <a:ea typeface="Roboto"/>
                <a:cs typeface="Roboto"/>
                <a:sym typeface="Roboto"/>
              </a:rPr>
              <a:t>Sales Cycle</a:t>
            </a:r>
            <a:endParaRPr i="1" sz="600">
              <a:solidFill>
                <a:srgbClr val="666666"/>
              </a:solidFill>
              <a:latin typeface="Roboto"/>
              <a:ea typeface="Roboto"/>
              <a:cs typeface="Roboto"/>
              <a:sym typeface="Roboto"/>
            </a:endParaRPr>
          </a:p>
        </p:txBody>
      </p:sp>
      <p:sp>
        <p:nvSpPr>
          <p:cNvPr id="457" name="Google Shape;457;p61"/>
          <p:cNvSpPr txBox="1"/>
          <p:nvPr/>
        </p:nvSpPr>
        <p:spPr>
          <a:xfrm>
            <a:off x="348800" y="3519242"/>
            <a:ext cx="894300" cy="120600"/>
          </a:xfrm>
          <a:prstGeom prst="rect">
            <a:avLst/>
          </a:prstGeom>
          <a:noFill/>
          <a:ln>
            <a:noFill/>
          </a:ln>
        </p:spPr>
        <p:txBody>
          <a:bodyPr anchorCtr="0" anchor="t" bIns="8550" lIns="17125" spcFirstLastPara="1" rIns="0" wrap="square" tIns="8550">
            <a:spAutoFit/>
          </a:bodyPr>
          <a:lstStyle/>
          <a:p>
            <a:pPr indent="0" lvl="0" marL="0" rtl="0" algn="l">
              <a:spcBef>
                <a:spcPts val="0"/>
              </a:spcBef>
              <a:spcAft>
                <a:spcPts val="0"/>
              </a:spcAft>
              <a:buNone/>
            </a:pPr>
            <a:r>
              <a:rPr b="1" i="1" lang="en" sz="671">
                <a:solidFill>
                  <a:srgbClr val="666666"/>
                </a:solidFill>
                <a:latin typeface="Roboto"/>
                <a:ea typeface="Roboto"/>
                <a:cs typeface="Roboto"/>
                <a:sym typeface="Roboto"/>
              </a:rPr>
              <a:t>Δt: Time</a:t>
            </a:r>
            <a:endParaRPr b="1" i="1" sz="671">
              <a:solidFill>
                <a:srgbClr val="666666"/>
              </a:solidFill>
              <a:latin typeface="Roboto"/>
              <a:ea typeface="Roboto"/>
              <a:cs typeface="Roboto"/>
              <a:sym typeface="Roboto"/>
            </a:endParaRPr>
          </a:p>
        </p:txBody>
      </p:sp>
      <p:sp>
        <p:nvSpPr>
          <p:cNvPr id="458" name="Google Shape;458;p61"/>
          <p:cNvSpPr txBox="1"/>
          <p:nvPr/>
        </p:nvSpPr>
        <p:spPr>
          <a:xfrm>
            <a:off x="348800" y="4130374"/>
            <a:ext cx="894300" cy="109800"/>
          </a:xfrm>
          <a:prstGeom prst="rect">
            <a:avLst/>
          </a:prstGeom>
          <a:noFill/>
          <a:ln>
            <a:noFill/>
          </a:ln>
        </p:spPr>
        <p:txBody>
          <a:bodyPr anchorCtr="0" anchor="t" bIns="8550" lIns="17125" spcFirstLastPara="1" rIns="0" wrap="square" tIns="8550">
            <a:spAutoFit/>
          </a:bodyPr>
          <a:lstStyle/>
          <a:p>
            <a:pPr indent="0" lvl="0" marL="0" rtl="0" algn="l">
              <a:spcBef>
                <a:spcPts val="0"/>
              </a:spcBef>
              <a:spcAft>
                <a:spcPts val="0"/>
              </a:spcAft>
              <a:buNone/>
            </a:pPr>
            <a:r>
              <a:rPr i="1" lang="en" sz="600">
                <a:solidFill>
                  <a:srgbClr val="666666"/>
                </a:solidFill>
                <a:latin typeface="Roboto"/>
                <a:ea typeface="Roboto"/>
                <a:cs typeface="Roboto"/>
                <a:sym typeface="Roboto"/>
              </a:rPr>
              <a:t>Win rate, NRR</a:t>
            </a:r>
            <a:endParaRPr i="1" sz="600">
              <a:solidFill>
                <a:srgbClr val="666666"/>
              </a:solidFill>
              <a:latin typeface="Roboto"/>
              <a:ea typeface="Roboto"/>
              <a:cs typeface="Roboto"/>
              <a:sym typeface="Roboto"/>
            </a:endParaRPr>
          </a:p>
        </p:txBody>
      </p:sp>
      <p:sp>
        <p:nvSpPr>
          <p:cNvPr id="459" name="Google Shape;459;p61"/>
          <p:cNvSpPr txBox="1"/>
          <p:nvPr/>
        </p:nvSpPr>
        <p:spPr>
          <a:xfrm>
            <a:off x="348800" y="4027154"/>
            <a:ext cx="981600" cy="120600"/>
          </a:xfrm>
          <a:prstGeom prst="rect">
            <a:avLst/>
          </a:prstGeom>
          <a:noFill/>
          <a:ln>
            <a:noFill/>
          </a:ln>
        </p:spPr>
        <p:txBody>
          <a:bodyPr anchorCtr="0" anchor="t" bIns="8550" lIns="17125" spcFirstLastPara="1" rIns="0" wrap="square" tIns="8550">
            <a:spAutoFit/>
          </a:bodyPr>
          <a:lstStyle/>
          <a:p>
            <a:pPr indent="0" lvl="0" marL="0" rtl="0" algn="l">
              <a:spcBef>
                <a:spcPts val="0"/>
              </a:spcBef>
              <a:spcAft>
                <a:spcPts val="0"/>
              </a:spcAft>
              <a:buNone/>
            </a:pPr>
            <a:r>
              <a:rPr b="1" i="1" lang="en" sz="671">
                <a:solidFill>
                  <a:srgbClr val="666666"/>
                </a:solidFill>
                <a:latin typeface="Roboto"/>
                <a:ea typeface="Roboto"/>
                <a:cs typeface="Roboto"/>
                <a:sym typeface="Roboto"/>
              </a:rPr>
              <a:t>CR: Conversion Rates</a:t>
            </a:r>
            <a:endParaRPr b="1" i="1" sz="671">
              <a:solidFill>
                <a:srgbClr val="666666"/>
              </a:solidFill>
              <a:latin typeface="Roboto"/>
              <a:ea typeface="Roboto"/>
              <a:cs typeface="Roboto"/>
              <a:sym typeface="Roboto"/>
            </a:endParaRPr>
          </a:p>
        </p:txBody>
      </p:sp>
      <p:sp>
        <p:nvSpPr>
          <p:cNvPr id="460" name="Google Shape;460;p61"/>
          <p:cNvSpPr txBox="1"/>
          <p:nvPr/>
        </p:nvSpPr>
        <p:spPr>
          <a:xfrm>
            <a:off x="352572" y="4669248"/>
            <a:ext cx="886800" cy="104700"/>
          </a:xfrm>
          <a:prstGeom prst="rect">
            <a:avLst/>
          </a:prstGeom>
          <a:noFill/>
          <a:ln>
            <a:noFill/>
          </a:ln>
        </p:spPr>
        <p:txBody>
          <a:bodyPr anchorCtr="0" anchor="t" bIns="9200" lIns="18400" spcFirstLastPara="1" rIns="0" wrap="square" tIns="9200">
            <a:spAutoFit/>
          </a:bodyPr>
          <a:lstStyle/>
          <a:p>
            <a:pPr indent="0" lvl="0" marL="0" rtl="0" algn="l">
              <a:spcBef>
                <a:spcPts val="0"/>
              </a:spcBef>
              <a:spcAft>
                <a:spcPts val="0"/>
              </a:spcAft>
              <a:buNone/>
            </a:pPr>
            <a:r>
              <a:rPr i="1" lang="en" sz="559">
                <a:solidFill>
                  <a:srgbClr val="666666"/>
                </a:solidFill>
                <a:latin typeface="Roboto"/>
                <a:ea typeface="Roboto"/>
                <a:cs typeface="Roboto"/>
                <a:sym typeface="Roboto"/>
              </a:rPr>
              <a:t>Leads, ARR</a:t>
            </a:r>
            <a:endParaRPr i="1" sz="559">
              <a:solidFill>
                <a:srgbClr val="666666"/>
              </a:solidFill>
              <a:latin typeface="Roboto"/>
              <a:ea typeface="Roboto"/>
              <a:cs typeface="Roboto"/>
              <a:sym typeface="Roboto"/>
            </a:endParaRPr>
          </a:p>
        </p:txBody>
      </p:sp>
      <p:sp>
        <p:nvSpPr>
          <p:cNvPr id="461" name="Google Shape;461;p61"/>
          <p:cNvSpPr txBox="1"/>
          <p:nvPr/>
        </p:nvSpPr>
        <p:spPr>
          <a:xfrm>
            <a:off x="352573" y="4558771"/>
            <a:ext cx="818100" cy="119100"/>
          </a:xfrm>
          <a:prstGeom prst="rect">
            <a:avLst/>
          </a:prstGeom>
          <a:noFill/>
          <a:ln>
            <a:noFill/>
          </a:ln>
        </p:spPr>
        <p:txBody>
          <a:bodyPr anchorCtr="0" anchor="t" bIns="9200" lIns="0" spcFirstLastPara="1" rIns="0" wrap="square" tIns="9200">
            <a:spAutoFit/>
          </a:bodyPr>
          <a:lstStyle/>
          <a:p>
            <a:pPr indent="0" lvl="0" marL="0" rtl="0" algn="l">
              <a:spcBef>
                <a:spcPts val="0"/>
              </a:spcBef>
              <a:spcAft>
                <a:spcPts val="0"/>
              </a:spcAft>
              <a:buNone/>
            </a:pPr>
            <a:r>
              <a:rPr b="1" i="1" lang="en" sz="652">
                <a:solidFill>
                  <a:srgbClr val="666666"/>
                </a:solidFill>
                <a:latin typeface="Roboto"/>
                <a:ea typeface="Roboto"/>
                <a:cs typeface="Roboto"/>
                <a:sym typeface="Roboto"/>
              </a:rPr>
              <a:t> VM: Volume Metrics</a:t>
            </a:r>
            <a:endParaRPr b="1" i="1" sz="652">
              <a:solidFill>
                <a:srgbClr val="666666"/>
              </a:solidFill>
              <a:latin typeface="Roboto"/>
              <a:ea typeface="Roboto"/>
              <a:cs typeface="Roboto"/>
              <a:sym typeface="Roboto"/>
            </a:endParaRPr>
          </a:p>
        </p:txBody>
      </p:sp>
      <p:sp>
        <p:nvSpPr>
          <p:cNvPr id="462" name="Google Shape;462;p61"/>
          <p:cNvSpPr/>
          <p:nvPr/>
        </p:nvSpPr>
        <p:spPr>
          <a:xfrm>
            <a:off x="1297390"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Δt1]</a:t>
            </a:r>
            <a:endParaRPr sz="605">
              <a:solidFill>
                <a:srgbClr val="999999"/>
              </a:solidFill>
              <a:latin typeface="Roboto"/>
              <a:ea typeface="Roboto"/>
              <a:cs typeface="Roboto"/>
              <a:sym typeface="Roboto"/>
            </a:endParaRPr>
          </a:p>
        </p:txBody>
      </p:sp>
      <p:sp>
        <p:nvSpPr>
          <p:cNvPr id="463" name="Google Shape;463;p61"/>
          <p:cNvSpPr txBox="1"/>
          <p:nvPr/>
        </p:nvSpPr>
        <p:spPr>
          <a:xfrm>
            <a:off x="1464032"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Δt1</a:t>
            </a:r>
            <a:endParaRPr i="1" sz="608">
              <a:solidFill>
                <a:schemeClr val="dk1"/>
              </a:solidFill>
              <a:latin typeface="Roboto"/>
              <a:ea typeface="Roboto"/>
              <a:cs typeface="Roboto"/>
              <a:sym typeface="Roboto"/>
            </a:endParaRPr>
          </a:p>
        </p:txBody>
      </p:sp>
      <p:sp>
        <p:nvSpPr>
          <p:cNvPr id="464" name="Google Shape;464;p61"/>
          <p:cNvSpPr/>
          <p:nvPr/>
        </p:nvSpPr>
        <p:spPr>
          <a:xfrm>
            <a:off x="1297390"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CR1]</a:t>
            </a:r>
            <a:endParaRPr sz="605">
              <a:solidFill>
                <a:srgbClr val="999999"/>
              </a:solidFill>
              <a:latin typeface="Roboto"/>
              <a:ea typeface="Roboto"/>
              <a:cs typeface="Roboto"/>
              <a:sym typeface="Roboto"/>
            </a:endParaRPr>
          </a:p>
        </p:txBody>
      </p:sp>
      <p:sp>
        <p:nvSpPr>
          <p:cNvPr id="465" name="Google Shape;465;p61"/>
          <p:cNvSpPr txBox="1"/>
          <p:nvPr/>
        </p:nvSpPr>
        <p:spPr>
          <a:xfrm>
            <a:off x="1464032"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CR1</a:t>
            </a:r>
            <a:endParaRPr i="1" sz="608">
              <a:solidFill>
                <a:schemeClr val="dk1"/>
              </a:solidFill>
              <a:latin typeface="Roboto"/>
              <a:ea typeface="Roboto"/>
              <a:cs typeface="Roboto"/>
              <a:sym typeface="Roboto"/>
            </a:endParaRPr>
          </a:p>
        </p:txBody>
      </p:sp>
      <p:sp>
        <p:nvSpPr>
          <p:cNvPr id="466" name="Google Shape;466;p61"/>
          <p:cNvSpPr/>
          <p:nvPr/>
        </p:nvSpPr>
        <p:spPr>
          <a:xfrm>
            <a:off x="1406787" y="4671175"/>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VM1]</a:t>
            </a:r>
            <a:endParaRPr sz="605">
              <a:solidFill>
                <a:srgbClr val="999999"/>
              </a:solidFill>
              <a:latin typeface="Roboto"/>
              <a:ea typeface="Roboto"/>
              <a:cs typeface="Roboto"/>
              <a:sym typeface="Roboto"/>
            </a:endParaRPr>
          </a:p>
        </p:txBody>
      </p:sp>
      <p:sp>
        <p:nvSpPr>
          <p:cNvPr id="467" name="Google Shape;467;p61"/>
          <p:cNvSpPr txBox="1"/>
          <p:nvPr/>
        </p:nvSpPr>
        <p:spPr>
          <a:xfrm>
            <a:off x="1584539" y="4547188"/>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VM1</a:t>
            </a:r>
            <a:endParaRPr i="1" sz="608">
              <a:solidFill>
                <a:schemeClr val="dk1"/>
              </a:solidFill>
              <a:latin typeface="Roboto"/>
              <a:ea typeface="Roboto"/>
              <a:cs typeface="Roboto"/>
              <a:sym typeface="Roboto"/>
            </a:endParaRPr>
          </a:p>
        </p:txBody>
      </p:sp>
      <p:sp>
        <p:nvSpPr>
          <p:cNvPr id="468" name="Google Shape;468;p61"/>
          <p:cNvSpPr/>
          <p:nvPr/>
        </p:nvSpPr>
        <p:spPr>
          <a:xfrm>
            <a:off x="2224150" y="2157600"/>
            <a:ext cx="915000" cy="2985900"/>
          </a:xfrm>
          <a:prstGeom prst="rect">
            <a:avLst/>
          </a:prstGeom>
          <a:solidFill>
            <a:srgbClr val="F3F3F3">
              <a:alpha val="70000"/>
            </a:srgbClr>
          </a:solidFill>
          <a:ln>
            <a:noFill/>
          </a:ln>
        </p:spPr>
        <p:txBody>
          <a:bodyPr anchorCtr="0" anchor="ctr" bIns="69150" lIns="69150" spcFirstLastPara="1" rIns="69150" wrap="square" tIns="69150">
            <a:noAutofit/>
          </a:bodyPr>
          <a:lstStyle/>
          <a:p>
            <a:pPr indent="0" lvl="0" marL="0" rtl="0" algn="ctr">
              <a:spcBef>
                <a:spcPts val="0"/>
              </a:spcBef>
              <a:spcAft>
                <a:spcPts val="0"/>
              </a:spcAft>
              <a:buNone/>
            </a:pPr>
            <a:r>
              <a:t/>
            </a:r>
            <a:endParaRPr sz="1058">
              <a:latin typeface="Roboto"/>
              <a:ea typeface="Roboto"/>
              <a:cs typeface="Roboto"/>
              <a:sym typeface="Roboto"/>
            </a:endParaRPr>
          </a:p>
        </p:txBody>
      </p:sp>
      <p:sp>
        <p:nvSpPr>
          <p:cNvPr id="469" name="Google Shape;469;p61"/>
          <p:cNvSpPr/>
          <p:nvPr/>
        </p:nvSpPr>
        <p:spPr>
          <a:xfrm>
            <a:off x="2293210"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Δt2]</a:t>
            </a:r>
            <a:endParaRPr sz="605">
              <a:solidFill>
                <a:srgbClr val="999999"/>
              </a:solidFill>
              <a:latin typeface="Roboto"/>
              <a:ea typeface="Roboto"/>
              <a:cs typeface="Roboto"/>
              <a:sym typeface="Roboto"/>
            </a:endParaRPr>
          </a:p>
        </p:txBody>
      </p:sp>
      <p:sp>
        <p:nvSpPr>
          <p:cNvPr id="470" name="Google Shape;470;p61"/>
          <p:cNvSpPr txBox="1"/>
          <p:nvPr/>
        </p:nvSpPr>
        <p:spPr>
          <a:xfrm>
            <a:off x="2459851"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Δt2</a:t>
            </a:r>
            <a:endParaRPr i="1" sz="608">
              <a:solidFill>
                <a:schemeClr val="dk1"/>
              </a:solidFill>
              <a:latin typeface="Roboto"/>
              <a:ea typeface="Roboto"/>
              <a:cs typeface="Roboto"/>
              <a:sym typeface="Roboto"/>
            </a:endParaRPr>
          </a:p>
        </p:txBody>
      </p:sp>
      <p:sp>
        <p:nvSpPr>
          <p:cNvPr id="471" name="Google Shape;471;p61"/>
          <p:cNvSpPr/>
          <p:nvPr/>
        </p:nvSpPr>
        <p:spPr>
          <a:xfrm>
            <a:off x="2293210"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CR2]</a:t>
            </a:r>
            <a:endParaRPr sz="605">
              <a:solidFill>
                <a:srgbClr val="999999"/>
              </a:solidFill>
              <a:latin typeface="Roboto"/>
              <a:ea typeface="Roboto"/>
              <a:cs typeface="Roboto"/>
              <a:sym typeface="Roboto"/>
            </a:endParaRPr>
          </a:p>
        </p:txBody>
      </p:sp>
      <p:sp>
        <p:nvSpPr>
          <p:cNvPr id="472" name="Google Shape;472;p61"/>
          <p:cNvSpPr txBox="1"/>
          <p:nvPr/>
        </p:nvSpPr>
        <p:spPr>
          <a:xfrm>
            <a:off x="2459851"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CR2</a:t>
            </a:r>
            <a:endParaRPr i="1" sz="608">
              <a:solidFill>
                <a:schemeClr val="dk1"/>
              </a:solidFill>
              <a:latin typeface="Roboto"/>
              <a:ea typeface="Roboto"/>
              <a:cs typeface="Roboto"/>
              <a:sym typeface="Roboto"/>
            </a:endParaRPr>
          </a:p>
        </p:txBody>
      </p:sp>
      <p:sp>
        <p:nvSpPr>
          <p:cNvPr id="473" name="Google Shape;473;p61"/>
          <p:cNvSpPr/>
          <p:nvPr/>
        </p:nvSpPr>
        <p:spPr>
          <a:xfrm>
            <a:off x="2402615" y="4671175"/>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VM2]</a:t>
            </a:r>
            <a:endParaRPr sz="605">
              <a:solidFill>
                <a:srgbClr val="999999"/>
              </a:solidFill>
              <a:latin typeface="Roboto"/>
              <a:ea typeface="Roboto"/>
              <a:cs typeface="Roboto"/>
              <a:sym typeface="Roboto"/>
            </a:endParaRPr>
          </a:p>
        </p:txBody>
      </p:sp>
      <p:sp>
        <p:nvSpPr>
          <p:cNvPr id="474" name="Google Shape;474;p61"/>
          <p:cNvSpPr txBox="1"/>
          <p:nvPr/>
        </p:nvSpPr>
        <p:spPr>
          <a:xfrm>
            <a:off x="2580359" y="4547188"/>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VM2</a:t>
            </a:r>
            <a:endParaRPr i="1" sz="608">
              <a:solidFill>
                <a:schemeClr val="dk1"/>
              </a:solidFill>
              <a:latin typeface="Roboto"/>
              <a:ea typeface="Roboto"/>
              <a:cs typeface="Roboto"/>
              <a:sym typeface="Roboto"/>
            </a:endParaRPr>
          </a:p>
        </p:txBody>
      </p:sp>
      <p:sp>
        <p:nvSpPr>
          <p:cNvPr id="475" name="Google Shape;475;p61"/>
          <p:cNvSpPr/>
          <p:nvPr/>
        </p:nvSpPr>
        <p:spPr>
          <a:xfrm>
            <a:off x="3181918" y="3477525"/>
            <a:ext cx="4521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Δt3]</a:t>
            </a:r>
            <a:endParaRPr sz="605">
              <a:solidFill>
                <a:srgbClr val="999999"/>
              </a:solidFill>
              <a:latin typeface="Roboto"/>
              <a:ea typeface="Roboto"/>
              <a:cs typeface="Roboto"/>
              <a:sym typeface="Roboto"/>
            </a:endParaRPr>
          </a:p>
        </p:txBody>
      </p:sp>
      <p:sp>
        <p:nvSpPr>
          <p:cNvPr id="476" name="Google Shape;476;p61"/>
          <p:cNvSpPr txBox="1"/>
          <p:nvPr/>
        </p:nvSpPr>
        <p:spPr>
          <a:xfrm>
            <a:off x="3306740" y="3513579"/>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Δt3</a:t>
            </a:r>
            <a:endParaRPr i="1" sz="608">
              <a:solidFill>
                <a:schemeClr val="dk1"/>
              </a:solidFill>
              <a:latin typeface="Roboto"/>
              <a:ea typeface="Roboto"/>
              <a:cs typeface="Roboto"/>
              <a:sym typeface="Roboto"/>
            </a:endParaRPr>
          </a:p>
        </p:txBody>
      </p:sp>
      <p:sp>
        <p:nvSpPr>
          <p:cNvPr id="477" name="Google Shape;477;p61"/>
          <p:cNvSpPr/>
          <p:nvPr/>
        </p:nvSpPr>
        <p:spPr>
          <a:xfrm>
            <a:off x="3702827" y="3477525"/>
            <a:ext cx="4074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Δt4]</a:t>
            </a:r>
            <a:endParaRPr sz="605">
              <a:solidFill>
                <a:srgbClr val="999999"/>
              </a:solidFill>
              <a:latin typeface="Roboto"/>
              <a:ea typeface="Roboto"/>
              <a:cs typeface="Roboto"/>
              <a:sym typeface="Roboto"/>
            </a:endParaRPr>
          </a:p>
        </p:txBody>
      </p:sp>
      <p:sp>
        <p:nvSpPr>
          <p:cNvPr id="478" name="Google Shape;478;p61"/>
          <p:cNvSpPr txBox="1"/>
          <p:nvPr/>
        </p:nvSpPr>
        <p:spPr>
          <a:xfrm>
            <a:off x="3805204" y="3513579"/>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Δt4</a:t>
            </a:r>
            <a:endParaRPr i="1" sz="608">
              <a:solidFill>
                <a:schemeClr val="dk1"/>
              </a:solidFill>
              <a:latin typeface="Roboto"/>
              <a:ea typeface="Roboto"/>
              <a:cs typeface="Roboto"/>
              <a:sym typeface="Roboto"/>
            </a:endParaRPr>
          </a:p>
        </p:txBody>
      </p:sp>
      <p:sp>
        <p:nvSpPr>
          <p:cNvPr id="479" name="Google Shape;479;p61"/>
          <p:cNvSpPr/>
          <p:nvPr/>
        </p:nvSpPr>
        <p:spPr>
          <a:xfrm>
            <a:off x="3204318" y="3992150"/>
            <a:ext cx="4074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CR3]</a:t>
            </a:r>
            <a:endParaRPr sz="605">
              <a:solidFill>
                <a:srgbClr val="999999"/>
              </a:solidFill>
              <a:latin typeface="Roboto"/>
              <a:ea typeface="Roboto"/>
              <a:cs typeface="Roboto"/>
              <a:sym typeface="Roboto"/>
            </a:endParaRPr>
          </a:p>
        </p:txBody>
      </p:sp>
      <p:sp>
        <p:nvSpPr>
          <p:cNvPr id="480" name="Google Shape;480;p61"/>
          <p:cNvSpPr txBox="1"/>
          <p:nvPr/>
        </p:nvSpPr>
        <p:spPr>
          <a:xfrm>
            <a:off x="3306834" y="4030376"/>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CR3</a:t>
            </a:r>
            <a:endParaRPr i="1" sz="608">
              <a:solidFill>
                <a:schemeClr val="dk1"/>
              </a:solidFill>
              <a:latin typeface="Roboto"/>
              <a:ea typeface="Roboto"/>
              <a:cs typeface="Roboto"/>
              <a:sym typeface="Roboto"/>
            </a:endParaRPr>
          </a:p>
        </p:txBody>
      </p:sp>
      <p:sp>
        <p:nvSpPr>
          <p:cNvPr id="481" name="Google Shape;481;p61"/>
          <p:cNvSpPr/>
          <p:nvPr/>
        </p:nvSpPr>
        <p:spPr>
          <a:xfrm>
            <a:off x="3702790" y="3992150"/>
            <a:ext cx="4074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CR4]</a:t>
            </a:r>
            <a:endParaRPr sz="605">
              <a:solidFill>
                <a:srgbClr val="999999"/>
              </a:solidFill>
              <a:latin typeface="Roboto"/>
              <a:ea typeface="Roboto"/>
              <a:cs typeface="Roboto"/>
              <a:sym typeface="Roboto"/>
            </a:endParaRPr>
          </a:p>
        </p:txBody>
      </p:sp>
      <p:sp>
        <p:nvSpPr>
          <p:cNvPr id="482" name="Google Shape;482;p61"/>
          <p:cNvSpPr txBox="1"/>
          <p:nvPr/>
        </p:nvSpPr>
        <p:spPr>
          <a:xfrm>
            <a:off x="3805298" y="4030376"/>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CR4</a:t>
            </a:r>
            <a:endParaRPr i="1" sz="608">
              <a:solidFill>
                <a:schemeClr val="dk1"/>
              </a:solidFill>
              <a:latin typeface="Roboto"/>
              <a:ea typeface="Roboto"/>
              <a:cs typeface="Roboto"/>
              <a:sym typeface="Roboto"/>
            </a:endParaRPr>
          </a:p>
        </p:txBody>
      </p:sp>
      <p:sp>
        <p:nvSpPr>
          <p:cNvPr id="483" name="Google Shape;483;p61"/>
          <p:cNvSpPr/>
          <p:nvPr/>
        </p:nvSpPr>
        <p:spPr>
          <a:xfrm>
            <a:off x="3166526" y="4663838"/>
            <a:ext cx="3546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VM3]</a:t>
            </a:r>
            <a:endParaRPr sz="605">
              <a:solidFill>
                <a:srgbClr val="999999"/>
              </a:solidFill>
              <a:latin typeface="Roboto"/>
              <a:ea typeface="Roboto"/>
              <a:cs typeface="Roboto"/>
              <a:sym typeface="Roboto"/>
            </a:endParaRPr>
          </a:p>
        </p:txBody>
      </p:sp>
      <p:sp>
        <p:nvSpPr>
          <p:cNvPr id="484" name="Google Shape;484;p61"/>
          <p:cNvSpPr txBox="1"/>
          <p:nvPr/>
        </p:nvSpPr>
        <p:spPr>
          <a:xfrm>
            <a:off x="3242576"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VM3</a:t>
            </a:r>
            <a:endParaRPr i="1" sz="608">
              <a:solidFill>
                <a:schemeClr val="dk1"/>
              </a:solidFill>
              <a:latin typeface="Roboto"/>
              <a:ea typeface="Roboto"/>
              <a:cs typeface="Roboto"/>
              <a:sym typeface="Roboto"/>
            </a:endParaRPr>
          </a:p>
        </p:txBody>
      </p:sp>
      <p:sp>
        <p:nvSpPr>
          <p:cNvPr id="485" name="Google Shape;485;p61"/>
          <p:cNvSpPr/>
          <p:nvPr/>
        </p:nvSpPr>
        <p:spPr>
          <a:xfrm>
            <a:off x="3487617" y="4663838"/>
            <a:ext cx="3546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VM4]</a:t>
            </a:r>
            <a:endParaRPr sz="605">
              <a:solidFill>
                <a:srgbClr val="999999"/>
              </a:solidFill>
              <a:latin typeface="Roboto"/>
              <a:ea typeface="Roboto"/>
              <a:cs typeface="Roboto"/>
              <a:sym typeface="Roboto"/>
            </a:endParaRPr>
          </a:p>
        </p:txBody>
      </p:sp>
      <p:sp>
        <p:nvSpPr>
          <p:cNvPr id="486" name="Google Shape;486;p61"/>
          <p:cNvSpPr txBox="1"/>
          <p:nvPr/>
        </p:nvSpPr>
        <p:spPr>
          <a:xfrm>
            <a:off x="3563667"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VM4</a:t>
            </a:r>
            <a:endParaRPr i="1" sz="608">
              <a:solidFill>
                <a:schemeClr val="dk1"/>
              </a:solidFill>
              <a:latin typeface="Roboto"/>
              <a:ea typeface="Roboto"/>
              <a:cs typeface="Roboto"/>
              <a:sym typeface="Roboto"/>
            </a:endParaRPr>
          </a:p>
        </p:txBody>
      </p:sp>
      <p:sp>
        <p:nvSpPr>
          <p:cNvPr id="487" name="Google Shape;487;p61"/>
          <p:cNvSpPr/>
          <p:nvPr/>
        </p:nvSpPr>
        <p:spPr>
          <a:xfrm>
            <a:off x="3812076" y="4663838"/>
            <a:ext cx="3546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VM5]</a:t>
            </a:r>
            <a:endParaRPr sz="605">
              <a:solidFill>
                <a:srgbClr val="999999"/>
              </a:solidFill>
              <a:latin typeface="Roboto"/>
              <a:ea typeface="Roboto"/>
              <a:cs typeface="Roboto"/>
              <a:sym typeface="Roboto"/>
            </a:endParaRPr>
          </a:p>
        </p:txBody>
      </p:sp>
      <p:sp>
        <p:nvSpPr>
          <p:cNvPr id="488" name="Google Shape;488;p61"/>
          <p:cNvSpPr txBox="1"/>
          <p:nvPr/>
        </p:nvSpPr>
        <p:spPr>
          <a:xfrm>
            <a:off x="3888126"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VM5</a:t>
            </a:r>
            <a:endParaRPr i="1" sz="608">
              <a:solidFill>
                <a:schemeClr val="dk1"/>
              </a:solidFill>
              <a:latin typeface="Roboto"/>
              <a:ea typeface="Roboto"/>
              <a:cs typeface="Roboto"/>
              <a:sym typeface="Roboto"/>
            </a:endParaRPr>
          </a:p>
        </p:txBody>
      </p:sp>
      <p:sp>
        <p:nvSpPr>
          <p:cNvPr id="489" name="Google Shape;489;p61"/>
          <p:cNvSpPr/>
          <p:nvPr/>
        </p:nvSpPr>
        <p:spPr>
          <a:xfrm>
            <a:off x="4139300" y="2157600"/>
            <a:ext cx="734100" cy="2985900"/>
          </a:xfrm>
          <a:prstGeom prst="rect">
            <a:avLst/>
          </a:prstGeom>
          <a:solidFill>
            <a:srgbClr val="F3F3F3">
              <a:alpha val="70000"/>
            </a:srgbClr>
          </a:solidFill>
          <a:ln>
            <a:noFill/>
          </a:ln>
        </p:spPr>
        <p:txBody>
          <a:bodyPr anchorCtr="0" anchor="ctr" bIns="69150" lIns="69150" spcFirstLastPara="1" rIns="69150" wrap="square" tIns="69150">
            <a:noAutofit/>
          </a:bodyPr>
          <a:lstStyle/>
          <a:p>
            <a:pPr indent="0" lvl="0" marL="0" rtl="0" algn="ctr">
              <a:spcBef>
                <a:spcPts val="0"/>
              </a:spcBef>
              <a:spcAft>
                <a:spcPts val="0"/>
              </a:spcAft>
              <a:buNone/>
            </a:pPr>
            <a:r>
              <a:t/>
            </a:r>
            <a:endParaRPr sz="1058">
              <a:latin typeface="Roboto"/>
              <a:ea typeface="Roboto"/>
              <a:cs typeface="Roboto"/>
              <a:sym typeface="Roboto"/>
            </a:endParaRPr>
          </a:p>
        </p:txBody>
      </p:sp>
      <p:sp>
        <p:nvSpPr>
          <p:cNvPr id="490" name="Google Shape;490;p61"/>
          <p:cNvSpPr/>
          <p:nvPr/>
        </p:nvSpPr>
        <p:spPr>
          <a:xfrm>
            <a:off x="4117895"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Δt5]</a:t>
            </a:r>
            <a:endParaRPr sz="605">
              <a:solidFill>
                <a:srgbClr val="999999"/>
              </a:solidFill>
              <a:latin typeface="Roboto"/>
              <a:ea typeface="Roboto"/>
              <a:cs typeface="Roboto"/>
              <a:sym typeface="Roboto"/>
            </a:endParaRPr>
          </a:p>
        </p:txBody>
      </p:sp>
      <p:sp>
        <p:nvSpPr>
          <p:cNvPr id="491" name="Google Shape;491;p61"/>
          <p:cNvSpPr txBox="1"/>
          <p:nvPr/>
        </p:nvSpPr>
        <p:spPr>
          <a:xfrm>
            <a:off x="4284536"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Δt5</a:t>
            </a:r>
            <a:endParaRPr i="1" sz="608">
              <a:solidFill>
                <a:schemeClr val="dk1"/>
              </a:solidFill>
              <a:latin typeface="Roboto"/>
              <a:ea typeface="Roboto"/>
              <a:cs typeface="Roboto"/>
              <a:sym typeface="Roboto"/>
            </a:endParaRPr>
          </a:p>
        </p:txBody>
      </p:sp>
      <p:sp>
        <p:nvSpPr>
          <p:cNvPr id="492" name="Google Shape;492;p61"/>
          <p:cNvSpPr/>
          <p:nvPr/>
        </p:nvSpPr>
        <p:spPr>
          <a:xfrm>
            <a:off x="4117895"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CR5]</a:t>
            </a:r>
            <a:endParaRPr sz="605">
              <a:solidFill>
                <a:srgbClr val="999999"/>
              </a:solidFill>
              <a:latin typeface="Roboto"/>
              <a:ea typeface="Roboto"/>
              <a:cs typeface="Roboto"/>
              <a:sym typeface="Roboto"/>
            </a:endParaRPr>
          </a:p>
        </p:txBody>
      </p:sp>
      <p:sp>
        <p:nvSpPr>
          <p:cNvPr id="493" name="Google Shape;493;p61"/>
          <p:cNvSpPr txBox="1"/>
          <p:nvPr/>
        </p:nvSpPr>
        <p:spPr>
          <a:xfrm>
            <a:off x="4284536"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CR5</a:t>
            </a:r>
            <a:endParaRPr i="1" sz="608">
              <a:solidFill>
                <a:schemeClr val="dk1"/>
              </a:solidFill>
              <a:latin typeface="Roboto"/>
              <a:ea typeface="Roboto"/>
              <a:cs typeface="Roboto"/>
              <a:sym typeface="Roboto"/>
            </a:endParaRPr>
          </a:p>
        </p:txBody>
      </p:sp>
      <p:sp>
        <p:nvSpPr>
          <p:cNvPr id="494" name="Google Shape;494;p61"/>
          <p:cNvSpPr/>
          <p:nvPr/>
        </p:nvSpPr>
        <p:spPr>
          <a:xfrm>
            <a:off x="4227285" y="4663850"/>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VM6]</a:t>
            </a:r>
            <a:endParaRPr sz="605">
              <a:solidFill>
                <a:srgbClr val="999999"/>
              </a:solidFill>
              <a:latin typeface="Roboto"/>
              <a:ea typeface="Roboto"/>
              <a:cs typeface="Roboto"/>
              <a:sym typeface="Roboto"/>
            </a:endParaRPr>
          </a:p>
        </p:txBody>
      </p:sp>
      <p:sp>
        <p:nvSpPr>
          <p:cNvPr id="495" name="Google Shape;495;p61"/>
          <p:cNvSpPr txBox="1"/>
          <p:nvPr/>
        </p:nvSpPr>
        <p:spPr>
          <a:xfrm>
            <a:off x="4405044"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VM6</a:t>
            </a:r>
            <a:endParaRPr i="1" sz="608">
              <a:solidFill>
                <a:schemeClr val="dk1"/>
              </a:solidFill>
              <a:latin typeface="Roboto"/>
              <a:ea typeface="Roboto"/>
              <a:cs typeface="Roboto"/>
              <a:sym typeface="Roboto"/>
            </a:endParaRPr>
          </a:p>
        </p:txBody>
      </p:sp>
      <p:sp>
        <p:nvSpPr>
          <p:cNvPr id="496" name="Google Shape;496;p61"/>
          <p:cNvSpPr/>
          <p:nvPr/>
        </p:nvSpPr>
        <p:spPr>
          <a:xfrm>
            <a:off x="4964107"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Δt6]</a:t>
            </a:r>
            <a:endParaRPr sz="605">
              <a:solidFill>
                <a:srgbClr val="999999"/>
              </a:solidFill>
              <a:latin typeface="Roboto"/>
              <a:ea typeface="Roboto"/>
              <a:cs typeface="Roboto"/>
              <a:sym typeface="Roboto"/>
            </a:endParaRPr>
          </a:p>
        </p:txBody>
      </p:sp>
      <p:sp>
        <p:nvSpPr>
          <p:cNvPr id="497" name="Google Shape;497;p61"/>
          <p:cNvSpPr txBox="1"/>
          <p:nvPr/>
        </p:nvSpPr>
        <p:spPr>
          <a:xfrm>
            <a:off x="5130748"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Δt6</a:t>
            </a:r>
            <a:endParaRPr i="1" sz="608">
              <a:solidFill>
                <a:schemeClr val="dk1"/>
              </a:solidFill>
              <a:latin typeface="Roboto"/>
              <a:ea typeface="Roboto"/>
              <a:cs typeface="Roboto"/>
              <a:sym typeface="Roboto"/>
            </a:endParaRPr>
          </a:p>
        </p:txBody>
      </p:sp>
      <p:sp>
        <p:nvSpPr>
          <p:cNvPr id="498" name="Google Shape;498;p61"/>
          <p:cNvSpPr/>
          <p:nvPr/>
        </p:nvSpPr>
        <p:spPr>
          <a:xfrm>
            <a:off x="4964107"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CR6]</a:t>
            </a:r>
            <a:endParaRPr sz="605">
              <a:solidFill>
                <a:srgbClr val="999999"/>
              </a:solidFill>
              <a:latin typeface="Roboto"/>
              <a:ea typeface="Roboto"/>
              <a:cs typeface="Roboto"/>
              <a:sym typeface="Roboto"/>
            </a:endParaRPr>
          </a:p>
        </p:txBody>
      </p:sp>
      <p:sp>
        <p:nvSpPr>
          <p:cNvPr id="499" name="Google Shape;499;p61"/>
          <p:cNvSpPr txBox="1"/>
          <p:nvPr/>
        </p:nvSpPr>
        <p:spPr>
          <a:xfrm>
            <a:off x="5130748"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CR6</a:t>
            </a:r>
            <a:endParaRPr i="1" sz="608">
              <a:solidFill>
                <a:schemeClr val="dk1"/>
              </a:solidFill>
              <a:latin typeface="Roboto"/>
              <a:ea typeface="Roboto"/>
              <a:cs typeface="Roboto"/>
              <a:sym typeface="Roboto"/>
            </a:endParaRPr>
          </a:p>
        </p:txBody>
      </p:sp>
      <p:sp>
        <p:nvSpPr>
          <p:cNvPr id="500" name="Google Shape;500;p61"/>
          <p:cNvSpPr/>
          <p:nvPr/>
        </p:nvSpPr>
        <p:spPr>
          <a:xfrm>
            <a:off x="5073497" y="4663850"/>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VM7]</a:t>
            </a:r>
            <a:endParaRPr sz="605">
              <a:solidFill>
                <a:srgbClr val="999999"/>
              </a:solidFill>
              <a:latin typeface="Roboto"/>
              <a:ea typeface="Roboto"/>
              <a:cs typeface="Roboto"/>
              <a:sym typeface="Roboto"/>
            </a:endParaRPr>
          </a:p>
        </p:txBody>
      </p:sp>
      <p:sp>
        <p:nvSpPr>
          <p:cNvPr id="501" name="Google Shape;501;p61"/>
          <p:cNvSpPr txBox="1"/>
          <p:nvPr/>
        </p:nvSpPr>
        <p:spPr>
          <a:xfrm>
            <a:off x="5251256"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VM7</a:t>
            </a:r>
            <a:endParaRPr i="1" sz="608">
              <a:solidFill>
                <a:schemeClr val="dk1"/>
              </a:solidFill>
              <a:latin typeface="Roboto"/>
              <a:ea typeface="Roboto"/>
              <a:cs typeface="Roboto"/>
              <a:sym typeface="Roboto"/>
            </a:endParaRPr>
          </a:p>
        </p:txBody>
      </p:sp>
      <p:sp>
        <p:nvSpPr>
          <p:cNvPr id="502" name="Google Shape;502;p61"/>
          <p:cNvSpPr/>
          <p:nvPr/>
        </p:nvSpPr>
        <p:spPr>
          <a:xfrm>
            <a:off x="5876100" y="2157600"/>
            <a:ext cx="933000" cy="2985900"/>
          </a:xfrm>
          <a:prstGeom prst="rect">
            <a:avLst/>
          </a:prstGeom>
          <a:solidFill>
            <a:srgbClr val="F3F3F3">
              <a:alpha val="70000"/>
            </a:srgbClr>
          </a:solidFill>
          <a:ln>
            <a:noFill/>
          </a:ln>
        </p:spPr>
        <p:txBody>
          <a:bodyPr anchorCtr="0" anchor="ctr" bIns="69150" lIns="69150" spcFirstLastPara="1" rIns="69150" wrap="square" tIns="69150">
            <a:noAutofit/>
          </a:bodyPr>
          <a:lstStyle/>
          <a:p>
            <a:pPr indent="0" lvl="0" marL="0" rtl="0" algn="ctr">
              <a:spcBef>
                <a:spcPts val="0"/>
              </a:spcBef>
              <a:spcAft>
                <a:spcPts val="0"/>
              </a:spcAft>
              <a:buNone/>
            </a:pPr>
            <a:r>
              <a:t/>
            </a:r>
            <a:endParaRPr sz="1058">
              <a:latin typeface="Roboto"/>
              <a:ea typeface="Roboto"/>
              <a:cs typeface="Roboto"/>
              <a:sym typeface="Roboto"/>
            </a:endParaRPr>
          </a:p>
        </p:txBody>
      </p:sp>
      <p:sp>
        <p:nvSpPr>
          <p:cNvPr id="503" name="Google Shape;503;p61"/>
          <p:cNvSpPr/>
          <p:nvPr/>
        </p:nvSpPr>
        <p:spPr>
          <a:xfrm>
            <a:off x="5954259"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Δt7]</a:t>
            </a:r>
            <a:endParaRPr sz="605">
              <a:solidFill>
                <a:srgbClr val="999999"/>
              </a:solidFill>
              <a:latin typeface="Roboto"/>
              <a:ea typeface="Roboto"/>
              <a:cs typeface="Roboto"/>
              <a:sym typeface="Roboto"/>
            </a:endParaRPr>
          </a:p>
        </p:txBody>
      </p:sp>
      <p:sp>
        <p:nvSpPr>
          <p:cNvPr id="504" name="Google Shape;504;p61"/>
          <p:cNvSpPr txBox="1"/>
          <p:nvPr/>
        </p:nvSpPr>
        <p:spPr>
          <a:xfrm>
            <a:off x="6154389"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Δt7</a:t>
            </a:r>
            <a:endParaRPr i="1" sz="608">
              <a:solidFill>
                <a:schemeClr val="dk1"/>
              </a:solidFill>
              <a:latin typeface="Roboto"/>
              <a:ea typeface="Roboto"/>
              <a:cs typeface="Roboto"/>
              <a:sym typeface="Roboto"/>
            </a:endParaRPr>
          </a:p>
        </p:txBody>
      </p:sp>
      <p:sp>
        <p:nvSpPr>
          <p:cNvPr id="505" name="Google Shape;505;p61"/>
          <p:cNvSpPr/>
          <p:nvPr/>
        </p:nvSpPr>
        <p:spPr>
          <a:xfrm>
            <a:off x="5954259"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CR7]</a:t>
            </a:r>
            <a:endParaRPr sz="605">
              <a:solidFill>
                <a:srgbClr val="999999"/>
              </a:solidFill>
              <a:latin typeface="Roboto"/>
              <a:ea typeface="Roboto"/>
              <a:cs typeface="Roboto"/>
              <a:sym typeface="Roboto"/>
            </a:endParaRPr>
          </a:p>
        </p:txBody>
      </p:sp>
      <p:sp>
        <p:nvSpPr>
          <p:cNvPr id="506" name="Google Shape;506;p61"/>
          <p:cNvSpPr txBox="1"/>
          <p:nvPr/>
        </p:nvSpPr>
        <p:spPr>
          <a:xfrm>
            <a:off x="6120900"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CR7</a:t>
            </a:r>
            <a:endParaRPr i="1" sz="608">
              <a:solidFill>
                <a:schemeClr val="dk1"/>
              </a:solidFill>
              <a:latin typeface="Roboto"/>
              <a:ea typeface="Roboto"/>
              <a:cs typeface="Roboto"/>
              <a:sym typeface="Roboto"/>
            </a:endParaRPr>
          </a:p>
        </p:txBody>
      </p:sp>
      <p:sp>
        <p:nvSpPr>
          <p:cNvPr id="507" name="Google Shape;507;p61"/>
          <p:cNvSpPr/>
          <p:nvPr/>
        </p:nvSpPr>
        <p:spPr>
          <a:xfrm>
            <a:off x="6063666" y="4663850"/>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VM8]</a:t>
            </a:r>
            <a:endParaRPr sz="605">
              <a:solidFill>
                <a:srgbClr val="999999"/>
              </a:solidFill>
              <a:latin typeface="Roboto"/>
              <a:ea typeface="Roboto"/>
              <a:cs typeface="Roboto"/>
              <a:sym typeface="Roboto"/>
            </a:endParaRPr>
          </a:p>
        </p:txBody>
      </p:sp>
      <p:sp>
        <p:nvSpPr>
          <p:cNvPr id="508" name="Google Shape;508;p61"/>
          <p:cNvSpPr txBox="1"/>
          <p:nvPr/>
        </p:nvSpPr>
        <p:spPr>
          <a:xfrm>
            <a:off x="6241408"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VM8</a:t>
            </a:r>
            <a:endParaRPr i="1" sz="608">
              <a:solidFill>
                <a:schemeClr val="dk1"/>
              </a:solidFill>
              <a:latin typeface="Roboto"/>
              <a:ea typeface="Roboto"/>
              <a:cs typeface="Roboto"/>
              <a:sym typeface="Roboto"/>
            </a:endParaRPr>
          </a:p>
        </p:txBody>
      </p:sp>
      <p:sp>
        <p:nvSpPr>
          <p:cNvPr id="509" name="Google Shape;509;p61"/>
          <p:cNvSpPr/>
          <p:nvPr/>
        </p:nvSpPr>
        <p:spPr>
          <a:xfrm>
            <a:off x="6940756" y="3477540"/>
            <a:ext cx="776700" cy="5049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Δt8]</a:t>
            </a:r>
            <a:endParaRPr sz="605">
              <a:solidFill>
                <a:srgbClr val="999999"/>
              </a:solidFill>
              <a:latin typeface="Roboto"/>
              <a:ea typeface="Roboto"/>
              <a:cs typeface="Roboto"/>
              <a:sym typeface="Roboto"/>
            </a:endParaRPr>
          </a:p>
        </p:txBody>
      </p:sp>
      <p:sp>
        <p:nvSpPr>
          <p:cNvPr id="510" name="Google Shape;510;p61"/>
          <p:cNvSpPr txBox="1"/>
          <p:nvPr/>
        </p:nvSpPr>
        <p:spPr>
          <a:xfrm>
            <a:off x="7107398" y="3513588"/>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Δt8</a:t>
            </a:r>
            <a:endParaRPr i="1" sz="608">
              <a:solidFill>
                <a:schemeClr val="dk1"/>
              </a:solidFill>
              <a:latin typeface="Roboto"/>
              <a:ea typeface="Roboto"/>
              <a:cs typeface="Roboto"/>
              <a:sym typeface="Roboto"/>
            </a:endParaRPr>
          </a:p>
        </p:txBody>
      </p:sp>
      <p:sp>
        <p:nvSpPr>
          <p:cNvPr id="511" name="Google Shape;511;p61"/>
          <p:cNvSpPr/>
          <p:nvPr/>
        </p:nvSpPr>
        <p:spPr>
          <a:xfrm>
            <a:off x="6940756" y="3992166"/>
            <a:ext cx="776700" cy="5148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CR8]</a:t>
            </a:r>
            <a:endParaRPr sz="605">
              <a:solidFill>
                <a:srgbClr val="999999"/>
              </a:solidFill>
              <a:latin typeface="Roboto"/>
              <a:ea typeface="Roboto"/>
              <a:cs typeface="Roboto"/>
              <a:sym typeface="Roboto"/>
            </a:endParaRPr>
          </a:p>
        </p:txBody>
      </p:sp>
      <p:sp>
        <p:nvSpPr>
          <p:cNvPr id="512" name="Google Shape;512;p61"/>
          <p:cNvSpPr txBox="1"/>
          <p:nvPr/>
        </p:nvSpPr>
        <p:spPr>
          <a:xfrm>
            <a:off x="7107398" y="4030385"/>
            <a:ext cx="4434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CR8</a:t>
            </a:r>
            <a:endParaRPr i="1" sz="608">
              <a:solidFill>
                <a:schemeClr val="dk1"/>
              </a:solidFill>
              <a:latin typeface="Roboto"/>
              <a:ea typeface="Roboto"/>
              <a:cs typeface="Roboto"/>
              <a:sym typeface="Roboto"/>
            </a:endParaRPr>
          </a:p>
        </p:txBody>
      </p:sp>
      <p:sp>
        <p:nvSpPr>
          <p:cNvPr id="513" name="Google Shape;513;p61"/>
          <p:cNvSpPr/>
          <p:nvPr/>
        </p:nvSpPr>
        <p:spPr>
          <a:xfrm>
            <a:off x="7050148" y="4663850"/>
            <a:ext cx="558000" cy="324600"/>
          </a:xfrm>
          <a:prstGeom prst="roundRect">
            <a:avLst>
              <a:gd fmla="val 11542" name="adj"/>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605">
                <a:solidFill>
                  <a:srgbClr val="999999"/>
                </a:solidFill>
                <a:latin typeface="Roboto"/>
                <a:ea typeface="Roboto"/>
                <a:cs typeface="Roboto"/>
                <a:sym typeface="Roboto"/>
              </a:rPr>
              <a:t>[Enter VM9]</a:t>
            </a:r>
            <a:endParaRPr sz="605">
              <a:solidFill>
                <a:srgbClr val="999999"/>
              </a:solidFill>
              <a:latin typeface="Roboto"/>
              <a:ea typeface="Roboto"/>
              <a:cs typeface="Roboto"/>
              <a:sym typeface="Roboto"/>
            </a:endParaRPr>
          </a:p>
        </p:txBody>
      </p:sp>
      <p:sp>
        <p:nvSpPr>
          <p:cNvPr id="514" name="Google Shape;514;p61"/>
          <p:cNvSpPr/>
          <p:nvPr/>
        </p:nvSpPr>
        <p:spPr>
          <a:xfrm>
            <a:off x="1155500" y="1360000"/>
            <a:ext cx="6728475" cy="2116725"/>
          </a:xfrm>
          <a:custGeom>
            <a:rect b="b" l="l" r="r" t="t"/>
            <a:pathLst>
              <a:path extrusionOk="0" h="84669" w="269139">
                <a:moveTo>
                  <a:pt x="0" y="0"/>
                </a:moveTo>
                <a:lnTo>
                  <a:pt x="0" y="84669"/>
                </a:lnTo>
                <a:lnTo>
                  <a:pt x="120254" y="59309"/>
                </a:lnTo>
                <a:lnTo>
                  <a:pt x="148067" y="59309"/>
                </a:lnTo>
                <a:lnTo>
                  <a:pt x="269139" y="84669"/>
                </a:lnTo>
                <a:lnTo>
                  <a:pt x="269139" y="0"/>
                </a:lnTo>
                <a:lnTo>
                  <a:pt x="148476" y="25360"/>
                </a:lnTo>
                <a:lnTo>
                  <a:pt x="119844" y="25360"/>
                </a:lnTo>
                <a:close/>
              </a:path>
            </a:pathLst>
          </a:custGeom>
          <a:solidFill>
            <a:srgbClr val="FFFFFF"/>
          </a:solidFill>
          <a:ln>
            <a:noFill/>
          </a:ln>
        </p:spPr>
      </p:sp>
      <p:sp>
        <p:nvSpPr>
          <p:cNvPr id="515" name="Google Shape;515;p61"/>
          <p:cNvSpPr txBox="1"/>
          <p:nvPr/>
        </p:nvSpPr>
        <p:spPr>
          <a:xfrm>
            <a:off x="7227905" y="4539850"/>
            <a:ext cx="202500" cy="4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i="1" lang="en" sz="608">
                <a:solidFill>
                  <a:schemeClr val="dk1"/>
                </a:solidFill>
                <a:latin typeface="Roboto"/>
                <a:ea typeface="Roboto"/>
                <a:cs typeface="Roboto"/>
                <a:sym typeface="Roboto"/>
              </a:rPr>
              <a:t>VM9</a:t>
            </a:r>
            <a:endParaRPr i="1" sz="608">
              <a:solidFill>
                <a:schemeClr val="dk1"/>
              </a:solidFill>
              <a:latin typeface="Roboto"/>
              <a:ea typeface="Roboto"/>
              <a:cs typeface="Roboto"/>
              <a:sym typeface="Roboto"/>
            </a:endParaRPr>
          </a:p>
        </p:txBody>
      </p:sp>
      <p:sp>
        <p:nvSpPr>
          <p:cNvPr id="516" name="Google Shape;516;p61"/>
          <p:cNvSpPr/>
          <p:nvPr/>
        </p:nvSpPr>
        <p:spPr>
          <a:xfrm>
            <a:off x="4206729" y="2092184"/>
            <a:ext cx="609600" cy="651900"/>
          </a:xfrm>
          <a:prstGeom prst="rect">
            <a:avLst/>
          </a:prstGeom>
          <a:solidFill>
            <a:srgbClr val="000000"/>
          </a:solidFill>
          <a:ln cap="flat" cmpd="sng" w="9400">
            <a:solidFill>
              <a:srgbClr val="000000"/>
            </a:solidFill>
            <a:prstDash val="solid"/>
            <a:round/>
            <a:headEnd len="sm" w="sm" type="none"/>
            <a:tailEnd len="sm" w="sm" type="none"/>
          </a:ln>
        </p:spPr>
        <p:txBody>
          <a:bodyPr anchorCtr="0" anchor="ctr" bIns="90225" lIns="90225" spcFirstLastPara="1" rIns="90225" wrap="square" tIns="90225">
            <a:noAutofit/>
          </a:bodyPr>
          <a:lstStyle/>
          <a:p>
            <a:pPr indent="0" lvl="0" marL="0" rtl="0" algn="ctr">
              <a:spcBef>
                <a:spcPts val="0"/>
              </a:spcBef>
              <a:spcAft>
                <a:spcPts val="0"/>
              </a:spcAft>
              <a:buNone/>
            </a:pPr>
            <a:r>
              <a:t/>
            </a:r>
            <a:endParaRPr b="1" sz="1381"/>
          </a:p>
        </p:txBody>
      </p:sp>
      <p:sp>
        <p:nvSpPr>
          <p:cNvPr id="517" name="Google Shape;517;p61"/>
          <p:cNvSpPr/>
          <p:nvPr/>
        </p:nvSpPr>
        <p:spPr>
          <a:xfrm>
            <a:off x="1227485" y="1485190"/>
            <a:ext cx="927647" cy="1866249"/>
          </a:xfrm>
          <a:custGeom>
            <a:rect b="b" l="l" r="r" t="t"/>
            <a:pathLst>
              <a:path extrusionOk="0" h="79221" w="39378">
                <a:moveTo>
                  <a:pt x="1" y="79220"/>
                </a:moveTo>
                <a:lnTo>
                  <a:pt x="39377" y="70941"/>
                </a:lnTo>
                <a:lnTo>
                  <a:pt x="39377" y="8280"/>
                </a:lnTo>
                <a:lnTo>
                  <a:pt x="1" y="1"/>
                </a:lnTo>
                <a:lnTo>
                  <a:pt x="1" y="7922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18" name="Google Shape;518;p61"/>
          <p:cNvSpPr/>
          <p:nvPr/>
        </p:nvSpPr>
        <p:spPr>
          <a:xfrm>
            <a:off x="2217053" y="1690979"/>
            <a:ext cx="928118" cy="1454676"/>
          </a:xfrm>
          <a:custGeom>
            <a:rect b="b" l="l" r="r" t="t"/>
            <a:pathLst>
              <a:path extrusionOk="0" h="61750" w="39398">
                <a:moveTo>
                  <a:pt x="0" y="61749"/>
                </a:moveTo>
                <a:lnTo>
                  <a:pt x="39398" y="53470"/>
                </a:lnTo>
                <a:lnTo>
                  <a:pt x="39398" y="8280"/>
                </a:lnTo>
                <a:lnTo>
                  <a:pt x="0" y="0"/>
                </a:lnTo>
                <a:lnTo>
                  <a:pt x="0" y="61749"/>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19" name="Google Shape;519;p61"/>
          <p:cNvSpPr/>
          <p:nvPr/>
        </p:nvSpPr>
        <p:spPr>
          <a:xfrm>
            <a:off x="3207092" y="1896898"/>
            <a:ext cx="931299" cy="1042843"/>
          </a:xfrm>
          <a:custGeom>
            <a:rect b="b" l="l" r="r" t="t"/>
            <a:pathLst>
              <a:path extrusionOk="0" h="44268" w="39533">
                <a:moveTo>
                  <a:pt x="1" y="44268"/>
                </a:moveTo>
                <a:lnTo>
                  <a:pt x="39533" y="35957"/>
                </a:lnTo>
                <a:lnTo>
                  <a:pt x="39533" y="8290"/>
                </a:lnTo>
                <a:lnTo>
                  <a:pt x="1" y="0"/>
                </a:lnTo>
                <a:lnTo>
                  <a:pt x="1" y="44268"/>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520" name="Google Shape;520;p61"/>
          <p:cNvCxnSpPr/>
          <p:nvPr/>
        </p:nvCxnSpPr>
        <p:spPr>
          <a:xfrm>
            <a:off x="3435851" y="1964675"/>
            <a:ext cx="0" cy="907200"/>
          </a:xfrm>
          <a:prstGeom prst="straightConnector1">
            <a:avLst/>
          </a:prstGeom>
          <a:noFill/>
          <a:ln cap="flat" cmpd="sng" w="9400">
            <a:solidFill>
              <a:srgbClr val="232324"/>
            </a:solidFill>
            <a:prstDash val="dot"/>
            <a:round/>
            <a:headEnd len="med" w="med" type="none"/>
            <a:tailEnd len="med" w="med" type="none"/>
          </a:ln>
        </p:spPr>
      </p:cxnSp>
      <p:sp>
        <p:nvSpPr>
          <p:cNvPr id="521" name="Google Shape;521;p61"/>
          <p:cNvSpPr/>
          <p:nvPr/>
        </p:nvSpPr>
        <p:spPr>
          <a:xfrm>
            <a:off x="4884230" y="1896898"/>
            <a:ext cx="931299" cy="1042843"/>
          </a:xfrm>
          <a:custGeom>
            <a:rect b="b" l="l" r="r" t="t"/>
            <a:pathLst>
              <a:path extrusionOk="0" h="44268" w="39533">
                <a:moveTo>
                  <a:pt x="39533" y="0"/>
                </a:moveTo>
                <a:lnTo>
                  <a:pt x="1" y="8300"/>
                </a:lnTo>
                <a:lnTo>
                  <a:pt x="1" y="35967"/>
                </a:lnTo>
                <a:lnTo>
                  <a:pt x="39533" y="44268"/>
                </a:lnTo>
                <a:lnTo>
                  <a:pt x="39533"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22" name="Google Shape;522;p61"/>
          <p:cNvSpPr/>
          <p:nvPr/>
        </p:nvSpPr>
        <p:spPr>
          <a:xfrm>
            <a:off x="5877449" y="1690979"/>
            <a:ext cx="928142" cy="1454676"/>
          </a:xfrm>
          <a:custGeom>
            <a:rect b="b" l="l" r="r" t="t"/>
            <a:pathLst>
              <a:path extrusionOk="0" h="61750" w="39399">
                <a:moveTo>
                  <a:pt x="39398" y="0"/>
                </a:moveTo>
                <a:lnTo>
                  <a:pt x="1" y="8280"/>
                </a:lnTo>
                <a:lnTo>
                  <a:pt x="1" y="53470"/>
                </a:lnTo>
                <a:lnTo>
                  <a:pt x="39398" y="61749"/>
                </a:lnTo>
                <a:lnTo>
                  <a:pt x="39398" y="0"/>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23" name="Google Shape;523;p61"/>
          <p:cNvSpPr/>
          <p:nvPr/>
        </p:nvSpPr>
        <p:spPr>
          <a:xfrm>
            <a:off x="6867512" y="1485190"/>
            <a:ext cx="927624" cy="1866249"/>
          </a:xfrm>
          <a:custGeom>
            <a:rect b="b" l="l" r="r" t="t"/>
            <a:pathLst>
              <a:path extrusionOk="0" h="79221" w="39377">
                <a:moveTo>
                  <a:pt x="39377" y="1"/>
                </a:moveTo>
                <a:lnTo>
                  <a:pt x="0" y="8280"/>
                </a:lnTo>
                <a:lnTo>
                  <a:pt x="0" y="70951"/>
                </a:lnTo>
                <a:lnTo>
                  <a:pt x="39377" y="79220"/>
                </a:lnTo>
                <a:lnTo>
                  <a:pt x="39377" y="1"/>
                </a:lnTo>
                <a:close/>
              </a:path>
            </a:pathLst>
          </a:custGeom>
          <a:solidFill>
            <a:srgbClr val="FFFFFF"/>
          </a:solidFill>
          <a:ln cap="flat" cmpd="sng" w="9525">
            <a:solidFill>
              <a:srgbClr val="000000"/>
            </a:solidFill>
            <a:prstDash val="dot"/>
            <a:round/>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cxnSp>
        <p:nvCxnSpPr>
          <p:cNvPr id="524" name="Google Shape;524;p61"/>
          <p:cNvCxnSpPr/>
          <p:nvPr/>
        </p:nvCxnSpPr>
        <p:spPr>
          <a:xfrm>
            <a:off x="360762" y="3470362"/>
            <a:ext cx="800400" cy="0"/>
          </a:xfrm>
          <a:prstGeom prst="straightConnector1">
            <a:avLst/>
          </a:prstGeom>
          <a:noFill/>
          <a:ln cap="flat" cmpd="sng" w="17750">
            <a:solidFill>
              <a:srgbClr val="232324"/>
            </a:solidFill>
            <a:prstDash val="solid"/>
            <a:round/>
            <a:headEnd len="med" w="med" type="none"/>
            <a:tailEnd len="med" w="med" type="none"/>
          </a:ln>
        </p:spPr>
      </p:cxnSp>
      <p:cxnSp>
        <p:nvCxnSpPr>
          <p:cNvPr id="525" name="Google Shape;525;p61"/>
          <p:cNvCxnSpPr/>
          <p:nvPr/>
        </p:nvCxnSpPr>
        <p:spPr>
          <a:xfrm>
            <a:off x="3438675" y="2891000"/>
            <a:ext cx="242700" cy="242700"/>
          </a:xfrm>
          <a:prstGeom prst="straightConnector1">
            <a:avLst/>
          </a:prstGeom>
          <a:noFill/>
          <a:ln cap="flat" cmpd="sng" w="9400">
            <a:solidFill>
              <a:srgbClr val="232324"/>
            </a:solidFill>
            <a:prstDash val="dot"/>
            <a:round/>
            <a:headEnd len="med" w="med" type="none"/>
            <a:tailEnd len="med" w="med" type="none"/>
          </a:ln>
        </p:spPr>
      </p:cxnSp>
      <p:cxnSp>
        <p:nvCxnSpPr>
          <p:cNvPr id="526" name="Google Shape;526;p61"/>
          <p:cNvCxnSpPr/>
          <p:nvPr/>
        </p:nvCxnSpPr>
        <p:spPr>
          <a:xfrm>
            <a:off x="3672876" y="3125225"/>
            <a:ext cx="0" cy="1374000"/>
          </a:xfrm>
          <a:prstGeom prst="straightConnector1">
            <a:avLst/>
          </a:prstGeom>
          <a:noFill/>
          <a:ln cap="flat" cmpd="sng" w="9400">
            <a:solidFill>
              <a:srgbClr val="232324"/>
            </a:solidFill>
            <a:prstDash val="dot"/>
            <a:round/>
            <a:headEnd len="med" w="med" type="none"/>
            <a:tailEnd len="med" w="med" type="none"/>
          </a:ln>
        </p:spPr>
      </p:cxnSp>
      <p:sp>
        <p:nvSpPr>
          <p:cNvPr id="527" name="Google Shape;527;p61"/>
          <p:cNvSpPr/>
          <p:nvPr/>
        </p:nvSpPr>
        <p:spPr>
          <a:xfrm>
            <a:off x="1159747" y="1364479"/>
            <a:ext cx="6714736" cy="2107666"/>
          </a:xfrm>
          <a:custGeom>
            <a:rect b="b" l="l" r="r" t="t"/>
            <a:pathLst>
              <a:path extrusionOk="0" fill="none" h="89469" w="285036">
                <a:moveTo>
                  <a:pt x="156388" y="26932"/>
                </a:moveTo>
                <a:lnTo>
                  <a:pt x="285036" y="1"/>
                </a:lnTo>
                <a:lnTo>
                  <a:pt x="285036" y="89469"/>
                </a:lnTo>
                <a:lnTo>
                  <a:pt x="156398" y="62081"/>
                </a:lnTo>
                <a:lnTo>
                  <a:pt x="128524" y="62081"/>
                </a:lnTo>
                <a:lnTo>
                  <a:pt x="1" y="89469"/>
                </a:lnTo>
                <a:lnTo>
                  <a:pt x="1" y="1"/>
                </a:lnTo>
                <a:lnTo>
                  <a:pt x="128514" y="26932"/>
                </a:lnTo>
                <a:lnTo>
                  <a:pt x="156388" y="26932"/>
                </a:lnTo>
                <a:close/>
              </a:path>
            </a:pathLst>
          </a:custGeom>
          <a:solidFill>
            <a:srgbClr val="FFFFFF"/>
          </a:solidFill>
          <a:ln cap="flat" cmpd="sng" w="18800">
            <a:solidFill>
              <a:srgbClr val="000000"/>
            </a:solidFill>
            <a:prstDash val="solid"/>
            <a:miter lim="103622"/>
            <a:headEnd len="sm" w="sm" type="none"/>
            <a:tailEnd len="sm" w="sm" type="none"/>
          </a:ln>
        </p:spPr>
        <p:txBody>
          <a:bodyPr anchorCtr="0" anchor="ctr" bIns="90225" lIns="90225" spcFirstLastPara="1" rIns="90225" wrap="square" tIns="90225">
            <a:noAutofit/>
          </a:bodyPr>
          <a:lstStyle/>
          <a:p>
            <a:pPr indent="0" lvl="0" marL="0" rtl="0" algn="l">
              <a:spcBef>
                <a:spcPts val="0"/>
              </a:spcBef>
              <a:spcAft>
                <a:spcPts val="0"/>
              </a:spcAft>
              <a:buNone/>
            </a:pPr>
            <a:r>
              <a:t/>
            </a:r>
            <a:endParaRPr/>
          </a:p>
        </p:txBody>
      </p:sp>
      <p:sp>
        <p:nvSpPr>
          <p:cNvPr id="528" name="Google Shape;528;p61"/>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529" name="Google Shape;529;p61"/>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530" name="Google Shape;530;p61"/>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highlight>
                  <a:srgbClr val="FFFFFF"/>
                </a:highlight>
                <a:latin typeface="Roboto"/>
                <a:ea typeface="Roboto"/>
                <a:cs typeface="Roboto"/>
                <a:sym typeface="Roboto"/>
              </a:rPr>
              <a:t>Opportunities</a:t>
            </a:r>
            <a:endParaRPr b="1" sz="977">
              <a:solidFill>
                <a:schemeClr val="dk1"/>
              </a:solidFill>
              <a:highlight>
                <a:srgbClr val="FFFFFF"/>
              </a:highlight>
              <a:latin typeface="Roboto"/>
              <a:ea typeface="Roboto"/>
              <a:cs typeface="Roboto"/>
              <a:sym typeface="Roboto"/>
            </a:endParaRPr>
          </a:p>
        </p:txBody>
      </p:sp>
      <p:sp>
        <p:nvSpPr>
          <p:cNvPr id="531" name="Google Shape;531;p61"/>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532" name="Google Shape;532;p61"/>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533" name="Google Shape;533;p61"/>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534" name="Google Shape;534;p61"/>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cxnSp>
        <p:nvCxnSpPr>
          <p:cNvPr id="535" name="Google Shape;535;p61"/>
          <p:cNvCxnSpPr/>
          <p:nvPr/>
        </p:nvCxnSpPr>
        <p:spPr>
          <a:xfrm>
            <a:off x="1484038"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36" name="Google Shape;536;p61"/>
          <p:cNvCxnSpPr/>
          <p:nvPr/>
        </p:nvCxnSpPr>
        <p:spPr>
          <a:xfrm>
            <a:off x="2479138"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37" name="Google Shape;537;p61"/>
          <p:cNvCxnSpPr/>
          <p:nvPr/>
        </p:nvCxnSpPr>
        <p:spPr>
          <a:xfrm>
            <a:off x="3203500"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38" name="Google Shape;538;p61"/>
          <p:cNvCxnSpPr/>
          <p:nvPr/>
        </p:nvCxnSpPr>
        <p:spPr>
          <a:xfrm>
            <a:off x="3713113"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39" name="Google Shape;539;p61"/>
          <p:cNvCxnSpPr/>
          <p:nvPr/>
        </p:nvCxnSpPr>
        <p:spPr>
          <a:xfrm>
            <a:off x="4308425"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0" name="Google Shape;540;p61"/>
          <p:cNvCxnSpPr/>
          <p:nvPr/>
        </p:nvCxnSpPr>
        <p:spPr>
          <a:xfrm>
            <a:off x="5151388"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1" name="Google Shape;541;p61"/>
          <p:cNvCxnSpPr/>
          <p:nvPr/>
        </p:nvCxnSpPr>
        <p:spPr>
          <a:xfrm>
            <a:off x="6146750"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2" name="Google Shape;542;p61"/>
          <p:cNvCxnSpPr/>
          <p:nvPr/>
        </p:nvCxnSpPr>
        <p:spPr>
          <a:xfrm>
            <a:off x="7123063" y="38084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3" name="Google Shape;543;p61"/>
          <p:cNvCxnSpPr/>
          <p:nvPr/>
        </p:nvCxnSpPr>
        <p:spPr>
          <a:xfrm>
            <a:off x="1484038"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4" name="Google Shape;544;p61"/>
          <p:cNvCxnSpPr/>
          <p:nvPr/>
        </p:nvCxnSpPr>
        <p:spPr>
          <a:xfrm>
            <a:off x="2479138"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5" name="Google Shape;545;p61"/>
          <p:cNvCxnSpPr/>
          <p:nvPr/>
        </p:nvCxnSpPr>
        <p:spPr>
          <a:xfrm>
            <a:off x="3203500"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6" name="Google Shape;546;p61"/>
          <p:cNvCxnSpPr/>
          <p:nvPr/>
        </p:nvCxnSpPr>
        <p:spPr>
          <a:xfrm>
            <a:off x="3713113"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7" name="Google Shape;547;p61"/>
          <p:cNvCxnSpPr/>
          <p:nvPr/>
        </p:nvCxnSpPr>
        <p:spPr>
          <a:xfrm>
            <a:off x="4308425"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8" name="Google Shape;548;p61"/>
          <p:cNvCxnSpPr/>
          <p:nvPr/>
        </p:nvCxnSpPr>
        <p:spPr>
          <a:xfrm>
            <a:off x="5151388"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49" name="Google Shape;549;p61"/>
          <p:cNvCxnSpPr/>
          <p:nvPr/>
        </p:nvCxnSpPr>
        <p:spPr>
          <a:xfrm>
            <a:off x="6146750"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50" name="Google Shape;550;p61"/>
          <p:cNvCxnSpPr/>
          <p:nvPr/>
        </p:nvCxnSpPr>
        <p:spPr>
          <a:xfrm>
            <a:off x="7123063" y="432912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51" name="Google Shape;551;p61"/>
          <p:cNvCxnSpPr/>
          <p:nvPr/>
        </p:nvCxnSpPr>
        <p:spPr>
          <a:xfrm>
            <a:off x="1484038"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52" name="Google Shape;552;p61"/>
          <p:cNvCxnSpPr/>
          <p:nvPr/>
        </p:nvCxnSpPr>
        <p:spPr>
          <a:xfrm>
            <a:off x="2479138"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53" name="Google Shape;553;p61"/>
          <p:cNvCxnSpPr/>
          <p:nvPr/>
        </p:nvCxnSpPr>
        <p:spPr>
          <a:xfrm>
            <a:off x="4308425"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54" name="Google Shape;554;p61"/>
          <p:cNvCxnSpPr/>
          <p:nvPr/>
        </p:nvCxnSpPr>
        <p:spPr>
          <a:xfrm>
            <a:off x="5151388"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55" name="Google Shape;555;p61"/>
          <p:cNvCxnSpPr/>
          <p:nvPr/>
        </p:nvCxnSpPr>
        <p:spPr>
          <a:xfrm>
            <a:off x="6146750"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56" name="Google Shape;556;p61"/>
          <p:cNvCxnSpPr/>
          <p:nvPr/>
        </p:nvCxnSpPr>
        <p:spPr>
          <a:xfrm>
            <a:off x="7123063" y="4933975"/>
            <a:ext cx="405000" cy="0"/>
          </a:xfrm>
          <a:prstGeom prst="straightConnector1">
            <a:avLst/>
          </a:prstGeom>
          <a:noFill/>
          <a:ln cap="flat" cmpd="sng" w="9525">
            <a:solidFill>
              <a:schemeClr val="accent1"/>
            </a:solidFill>
            <a:prstDash val="solid"/>
            <a:round/>
            <a:headEnd len="med" w="med" type="none"/>
            <a:tailEnd len="med" w="med" type="none"/>
          </a:ln>
        </p:spPr>
      </p:cxnSp>
      <p:cxnSp>
        <p:nvCxnSpPr>
          <p:cNvPr id="557" name="Google Shape;557;p61"/>
          <p:cNvCxnSpPr/>
          <p:nvPr/>
        </p:nvCxnSpPr>
        <p:spPr>
          <a:xfrm>
            <a:off x="3207326" y="4933975"/>
            <a:ext cx="273000" cy="0"/>
          </a:xfrm>
          <a:prstGeom prst="straightConnector1">
            <a:avLst/>
          </a:prstGeom>
          <a:noFill/>
          <a:ln cap="flat" cmpd="sng" w="9525">
            <a:solidFill>
              <a:schemeClr val="accent1"/>
            </a:solidFill>
            <a:prstDash val="solid"/>
            <a:round/>
            <a:headEnd len="med" w="med" type="none"/>
            <a:tailEnd len="med" w="med" type="none"/>
          </a:ln>
        </p:spPr>
      </p:cxnSp>
      <p:cxnSp>
        <p:nvCxnSpPr>
          <p:cNvPr id="558" name="Google Shape;558;p61"/>
          <p:cNvCxnSpPr/>
          <p:nvPr/>
        </p:nvCxnSpPr>
        <p:spPr>
          <a:xfrm>
            <a:off x="3528417" y="4933975"/>
            <a:ext cx="273000" cy="0"/>
          </a:xfrm>
          <a:prstGeom prst="straightConnector1">
            <a:avLst/>
          </a:prstGeom>
          <a:noFill/>
          <a:ln cap="flat" cmpd="sng" w="9525">
            <a:solidFill>
              <a:schemeClr val="accent1"/>
            </a:solidFill>
            <a:prstDash val="solid"/>
            <a:round/>
            <a:headEnd len="med" w="med" type="none"/>
            <a:tailEnd len="med" w="med" type="none"/>
          </a:ln>
        </p:spPr>
      </p:cxnSp>
      <p:cxnSp>
        <p:nvCxnSpPr>
          <p:cNvPr id="559" name="Google Shape;559;p61"/>
          <p:cNvCxnSpPr/>
          <p:nvPr/>
        </p:nvCxnSpPr>
        <p:spPr>
          <a:xfrm>
            <a:off x="3852876" y="4933975"/>
            <a:ext cx="2730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3" name="Shape 563"/>
        <p:cNvGrpSpPr/>
        <p:nvPr/>
      </p:nvGrpSpPr>
      <p:grpSpPr>
        <a:xfrm>
          <a:off x="0" y="0"/>
          <a:ext cx="0" cy="0"/>
          <a:chOff x="0" y="0"/>
          <a:chExt cx="0" cy="0"/>
        </a:xfrm>
      </p:grpSpPr>
      <p:sp>
        <p:nvSpPr>
          <p:cNvPr id="564" name="Google Shape;564;p62"/>
          <p:cNvSpPr txBox="1"/>
          <p:nvPr/>
        </p:nvSpPr>
        <p:spPr>
          <a:xfrm>
            <a:off x="197725" y="1082900"/>
            <a:ext cx="3959400" cy="32631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Customer Journey: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Customer Journey maps the complete set of experiences and interactions a customer goes through when engaging with your company. It encompasses stages from initial awareness through consideration, purchasing, implementation, and full value realization.</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Bowtie model extends the classic Sales and Marketing funnel to cover the entire customer journey. While traditional funnels end at acquisition, the Bowtie provides equal emphasis on stages leading to Retention and Expansion.</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This customer-centric approach shifts focus from value-based selling (acquisition) to impact-based thinking (retention and expansion), recognizing that in subscription businesses, what happens after the deal closes is what secures revenue and growth.</a:t>
            </a:r>
            <a:endParaRPr sz="1000">
              <a:solidFill>
                <a:schemeClr val="dk1"/>
              </a:solidFill>
              <a:latin typeface="Roboto Light"/>
              <a:ea typeface="Roboto Light"/>
              <a:cs typeface="Roboto Light"/>
              <a:sym typeface="Roboto Light"/>
            </a:endParaRPr>
          </a:p>
        </p:txBody>
      </p:sp>
      <p:sp>
        <p:nvSpPr>
          <p:cNvPr id="565" name="Google Shape;565;p62"/>
          <p:cNvSpPr txBox="1"/>
          <p:nvPr/>
        </p:nvSpPr>
        <p:spPr>
          <a:xfrm>
            <a:off x="4666675" y="1082900"/>
            <a:ext cx="3959400" cy="3135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endParaRPr sz="1200">
              <a:solidFill>
                <a:schemeClr val="dk1"/>
              </a:solidFill>
              <a:latin typeface="Roboto Medium"/>
              <a:ea typeface="Roboto Medium"/>
              <a:cs typeface="Roboto Medium"/>
              <a:sym typeface="Roboto Medium"/>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Understand the Bowtie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full recurring revenue lifecycle—pre-sale motion narrowing to the win, then expanding through customer success.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Fill in each stage</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List the plays, handoffs, and metrics that move customers from one phase to the next.</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Current State = your reality</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How your GTM teams actually operate today, gaps included.</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Ideal State = your blueprint</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customer-centric experience you'd build with proper Revenue Architecture.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The gap is your roadmap</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Prioritize where the delta is greatest and impact on recurring revenue is highest.</a:t>
            </a:r>
            <a:endParaRPr sz="1000">
              <a:solidFill>
                <a:schemeClr val="dk1"/>
              </a:solidFill>
              <a:latin typeface="Roboto Light"/>
              <a:ea typeface="Roboto Light"/>
              <a:cs typeface="Roboto Light"/>
              <a:sym typeface="Roboto Light"/>
            </a:endParaRPr>
          </a:p>
        </p:txBody>
      </p:sp>
      <p:sp>
        <p:nvSpPr>
          <p:cNvPr id="566" name="Google Shape;566;p62"/>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02 OVERVIEW</a:t>
            </a:r>
            <a:endParaRPr sz="1200">
              <a:solidFill>
                <a:schemeClr val="accent1"/>
              </a:solidFill>
              <a:latin typeface="Lexend Light"/>
              <a:ea typeface="Lexend Light"/>
              <a:cs typeface="Lexend Light"/>
              <a:sym typeface="Lexend Light"/>
            </a:endParaRPr>
          </a:p>
        </p:txBody>
      </p:sp>
      <p:sp>
        <p:nvSpPr>
          <p:cNvPr id="567" name="Google Shape;567;p62"/>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CUSTOMER JOURNEY</a:t>
            </a:r>
            <a:endParaRPr sz="2042">
              <a:solidFill>
                <a:schemeClr val="dk1"/>
              </a:solidFill>
              <a:latin typeface="Lexend Medium"/>
              <a:ea typeface="Lexend Medium"/>
              <a:cs typeface="Lexend Medium"/>
              <a:sym typeface="Lexend Medium"/>
            </a:endParaRPr>
          </a:p>
        </p:txBody>
      </p:sp>
      <p:grpSp>
        <p:nvGrpSpPr>
          <p:cNvPr id="568" name="Google Shape;568;p62"/>
          <p:cNvGrpSpPr/>
          <p:nvPr/>
        </p:nvGrpSpPr>
        <p:grpSpPr>
          <a:xfrm>
            <a:off x="7927828" y="222172"/>
            <a:ext cx="951591" cy="252027"/>
            <a:chOff x="6869668" y="85200"/>
            <a:chExt cx="1303014" cy="345100"/>
          </a:xfrm>
        </p:grpSpPr>
        <p:pic>
          <p:nvPicPr>
            <p:cNvPr id="569" name="Google Shape;569;p62"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570" name="Google Shape;570;p62"/>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571" name="Google Shape;571;p62"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3"/>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02 TEMPLATE</a:t>
            </a:r>
            <a:endParaRPr sz="1200">
              <a:solidFill>
                <a:schemeClr val="accent1"/>
              </a:solidFill>
              <a:latin typeface="Lexend Light"/>
              <a:ea typeface="Lexend Light"/>
              <a:cs typeface="Lexend Light"/>
              <a:sym typeface="Lexend Light"/>
            </a:endParaRPr>
          </a:p>
        </p:txBody>
      </p:sp>
      <p:sp>
        <p:nvSpPr>
          <p:cNvPr id="577" name="Google Shape;577;p63"/>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CUSTOMER JOURNEY</a:t>
            </a:r>
            <a:endParaRPr sz="2042">
              <a:solidFill>
                <a:schemeClr val="dk1"/>
              </a:solidFill>
              <a:latin typeface="Lexend Medium"/>
              <a:ea typeface="Lexend Medium"/>
              <a:cs typeface="Lexend Medium"/>
              <a:sym typeface="Lexend Medium"/>
            </a:endParaRPr>
          </a:p>
        </p:txBody>
      </p:sp>
      <p:grpSp>
        <p:nvGrpSpPr>
          <p:cNvPr id="578" name="Google Shape;578;p63"/>
          <p:cNvGrpSpPr/>
          <p:nvPr/>
        </p:nvGrpSpPr>
        <p:grpSpPr>
          <a:xfrm>
            <a:off x="7927828" y="222172"/>
            <a:ext cx="951591" cy="252027"/>
            <a:chOff x="6869668" y="85200"/>
            <a:chExt cx="1303014" cy="345100"/>
          </a:xfrm>
        </p:grpSpPr>
        <p:pic>
          <p:nvPicPr>
            <p:cNvPr id="579" name="Google Shape;579;p63"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580" name="Google Shape;580;p63"/>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581" name="Google Shape;581;p63"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582" name="Google Shape;582;p63"/>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583" name="Google Shape;583;p63"/>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584" name="Google Shape;584;p63"/>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585" name="Google Shape;585;p63"/>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586" name="Google Shape;586;p63"/>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587" name="Google Shape;587;p63"/>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588" name="Google Shape;588;p63"/>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cxnSp>
        <p:nvCxnSpPr>
          <p:cNvPr id="589" name="Google Shape;589;p63"/>
          <p:cNvCxnSpPr>
            <a:stCxn id="590" idx="0"/>
          </p:cNvCxnSpPr>
          <p:nvPr/>
        </p:nvCxnSpPr>
        <p:spPr>
          <a:xfrm>
            <a:off x="1689350"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590" name="Google Shape;590;p63"/>
          <p:cNvSpPr/>
          <p:nvPr/>
        </p:nvSpPr>
        <p:spPr>
          <a:xfrm>
            <a:off x="1223900"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591" name="Google Shape;591;p63"/>
          <p:cNvSpPr/>
          <p:nvPr/>
        </p:nvSpPr>
        <p:spPr>
          <a:xfrm>
            <a:off x="1223900"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592" name="Google Shape;592;p63"/>
          <p:cNvSpPr/>
          <p:nvPr/>
        </p:nvSpPr>
        <p:spPr>
          <a:xfrm>
            <a:off x="1223900"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593" name="Google Shape;593;p63"/>
          <p:cNvSpPr/>
          <p:nvPr/>
        </p:nvSpPr>
        <p:spPr>
          <a:xfrm>
            <a:off x="1223900"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594" name="Google Shape;594;p63"/>
          <p:cNvSpPr/>
          <p:nvPr/>
        </p:nvSpPr>
        <p:spPr>
          <a:xfrm>
            <a:off x="1223900"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595" name="Google Shape;595;p63"/>
          <p:cNvSpPr/>
          <p:nvPr/>
        </p:nvSpPr>
        <p:spPr>
          <a:xfrm>
            <a:off x="1223900"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596" name="Google Shape;596;p63"/>
          <p:cNvSpPr/>
          <p:nvPr/>
        </p:nvSpPr>
        <p:spPr>
          <a:xfrm>
            <a:off x="1223900"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597" name="Google Shape;597;p63"/>
          <p:cNvCxnSpPr/>
          <p:nvPr/>
        </p:nvCxnSpPr>
        <p:spPr>
          <a:xfrm>
            <a:off x="1223367"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598" name="Google Shape;598;p63"/>
          <p:cNvCxnSpPr/>
          <p:nvPr/>
        </p:nvCxnSpPr>
        <p:spPr>
          <a:xfrm>
            <a:off x="1223367"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599" name="Google Shape;599;p63"/>
          <p:cNvCxnSpPr/>
          <p:nvPr/>
        </p:nvCxnSpPr>
        <p:spPr>
          <a:xfrm>
            <a:off x="1223367"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00" name="Google Shape;600;p63"/>
          <p:cNvCxnSpPr/>
          <p:nvPr/>
        </p:nvCxnSpPr>
        <p:spPr>
          <a:xfrm>
            <a:off x="1223367"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01" name="Google Shape;601;p63"/>
          <p:cNvCxnSpPr/>
          <p:nvPr/>
        </p:nvCxnSpPr>
        <p:spPr>
          <a:xfrm>
            <a:off x="1223367"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02" name="Google Shape;602;p63"/>
          <p:cNvCxnSpPr/>
          <p:nvPr/>
        </p:nvCxnSpPr>
        <p:spPr>
          <a:xfrm>
            <a:off x="1223367"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03" name="Google Shape;603;p63"/>
          <p:cNvCxnSpPr/>
          <p:nvPr/>
        </p:nvCxnSpPr>
        <p:spPr>
          <a:xfrm>
            <a:off x="1223367"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04" name="Google Shape;604;p63"/>
          <p:cNvCxnSpPr>
            <a:stCxn id="605" idx="0"/>
          </p:cNvCxnSpPr>
          <p:nvPr/>
        </p:nvCxnSpPr>
        <p:spPr>
          <a:xfrm>
            <a:off x="268416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605" name="Google Shape;605;p63"/>
          <p:cNvSpPr/>
          <p:nvPr/>
        </p:nvSpPr>
        <p:spPr>
          <a:xfrm>
            <a:off x="221871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06" name="Google Shape;606;p63"/>
          <p:cNvSpPr/>
          <p:nvPr/>
        </p:nvSpPr>
        <p:spPr>
          <a:xfrm>
            <a:off x="221871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07" name="Google Shape;607;p63"/>
          <p:cNvSpPr/>
          <p:nvPr/>
        </p:nvSpPr>
        <p:spPr>
          <a:xfrm>
            <a:off x="221871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08" name="Google Shape;608;p63"/>
          <p:cNvSpPr/>
          <p:nvPr/>
        </p:nvSpPr>
        <p:spPr>
          <a:xfrm>
            <a:off x="221871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09" name="Google Shape;609;p63"/>
          <p:cNvSpPr/>
          <p:nvPr/>
        </p:nvSpPr>
        <p:spPr>
          <a:xfrm>
            <a:off x="221871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10" name="Google Shape;610;p63"/>
          <p:cNvSpPr/>
          <p:nvPr/>
        </p:nvSpPr>
        <p:spPr>
          <a:xfrm>
            <a:off x="221871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11" name="Google Shape;611;p63"/>
          <p:cNvSpPr/>
          <p:nvPr/>
        </p:nvSpPr>
        <p:spPr>
          <a:xfrm>
            <a:off x="221871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612" name="Google Shape;612;p63"/>
          <p:cNvCxnSpPr/>
          <p:nvPr/>
        </p:nvCxnSpPr>
        <p:spPr>
          <a:xfrm>
            <a:off x="221818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13" name="Google Shape;613;p63"/>
          <p:cNvCxnSpPr/>
          <p:nvPr/>
        </p:nvCxnSpPr>
        <p:spPr>
          <a:xfrm>
            <a:off x="221818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14" name="Google Shape;614;p63"/>
          <p:cNvCxnSpPr/>
          <p:nvPr/>
        </p:nvCxnSpPr>
        <p:spPr>
          <a:xfrm>
            <a:off x="221818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15" name="Google Shape;615;p63"/>
          <p:cNvCxnSpPr/>
          <p:nvPr/>
        </p:nvCxnSpPr>
        <p:spPr>
          <a:xfrm>
            <a:off x="221818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16" name="Google Shape;616;p63"/>
          <p:cNvCxnSpPr/>
          <p:nvPr/>
        </p:nvCxnSpPr>
        <p:spPr>
          <a:xfrm>
            <a:off x="221818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17" name="Google Shape;617;p63"/>
          <p:cNvCxnSpPr/>
          <p:nvPr/>
        </p:nvCxnSpPr>
        <p:spPr>
          <a:xfrm>
            <a:off x="221818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18" name="Google Shape;618;p63"/>
          <p:cNvCxnSpPr/>
          <p:nvPr/>
        </p:nvCxnSpPr>
        <p:spPr>
          <a:xfrm>
            <a:off x="221818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19" name="Google Shape;619;p63"/>
          <p:cNvCxnSpPr>
            <a:stCxn id="620" idx="0"/>
          </p:cNvCxnSpPr>
          <p:nvPr/>
        </p:nvCxnSpPr>
        <p:spPr>
          <a:xfrm>
            <a:off x="367476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620" name="Google Shape;620;p63"/>
          <p:cNvSpPr/>
          <p:nvPr/>
        </p:nvSpPr>
        <p:spPr>
          <a:xfrm>
            <a:off x="320931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21" name="Google Shape;621;p63"/>
          <p:cNvSpPr/>
          <p:nvPr/>
        </p:nvSpPr>
        <p:spPr>
          <a:xfrm>
            <a:off x="320931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22" name="Google Shape;622;p63"/>
          <p:cNvSpPr/>
          <p:nvPr/>
        </p:nvSpPr>
        <p:spPr>
          <a:xfrm>
            <a:off x="320931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23" name="Google Shape;623;p63"/>
          <p:cNvSpPr/>
          <p:nvPr/>
        </p:nvSpPr>
        <p:spPr>
          <a:xfrm>
            <a:off x="320931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24" name="Google Shape;624;p63"/>
          <p:cNvSpPr/>
          <p:nvPr/>
        </p:nvSpPr>
        <p:spPr>
          <a:xfrm>
            <a:off x="320931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25" name="Google Shape;625;p63"/>
          <p:cNvSpPr/>
          <p:nvPr/>
        </p:nvSpPr>
        <p:spPr>
          <a:xfrm>
            <a:off x="320931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26" name="Google Shape;626;p63"/>
          <p:cNvSpPr/>
          <p:nvPr/>
        </p:nvSpPr>
        <p:spPr>
          <a:xfrm>
            <a:off x="320931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627" name="Google Shape;627;p63"/>
          <p:cNvCxnSpPr/>
          <p:nvPr/>
        </p:nvCxnSpPr>
        <p:spPr>
          <a:xfrm>
            <a:off x="320878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28" name="Google Shape;628;p63"/>
          <p:cNvCxnSpPr/>
          <p:nvPr/>
        </p:nvCxnSpPr>
        <p:spPr>
          <a:xfrm>
            <a:off x="320878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29" name="Google Shape;629;p63"/>
          <p:cNvCxnSpPr/>
          <p:nvPr/>
        </p:nvCxnSpPr>
        <p:spPr>
          <a:xfrm>
            <a:off x="320878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30" name="Google Shape;630;p63"/>
          <p:cNvCxnSpPr/>
          <p:nvPr/>
        </p:nvCxnSpPr>
        <p:spPr>
          <a:xfrm>
            <a:off x="320878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31" name="Google Shape;631;p63"/>
          <p:cNvCxnSpPr/>
          <p:nvPr/>
        </p:nvCxnSpPr>
        <p:spPr>
          <a:xfrm>
            <a:off x="320878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32" name="Google Shape;632;p63"/>
          <p:cNvCxnSpPr/>
          <p:nvPr/>
        </p:nvCxnSpPr>
        <p:spPr>
          <a:xfrm>
            <a:off x="320878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33" name="Google Shape;633;p63"/>
          <p:cNvCxnSpPr/>
          <p:nvPr/>
        </p:nvCxnSpPr>
        <p:spPr>
          <a:xfrm>
            <a:off x="320878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34" name="Google Shape;634;p63"/>
          <p:cNvCxnSpPr>
            <a:stCxn id="635" idx="0"/>
          </p:cNvCxnSpPr>
          <p:nvPr/>
        </p:nvCxnSpPr>
        <p:spPr>
          <a:xfrm>
            <a:off x="534554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635" name="Google Shape;635;p63"/>
          <p:cNvSpPr/>
          <p:nvPr/>
        </p:nvSpPr>
        <p:spPr>
          <a:xfrm>
            <a:off x="488009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36" name="Google Shape;636;p63"/>
          <p:cNvSpPr/>
          <p:nvPr/>
        </p:nvSpPr>
        <p:spPr>
          <a:xfrm>
            <a:off x="488009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37" name="Google Shape;637;p63"/>
          <p:cNvSpPr/>
          <p:nvPr/>
        </p:nvSpPr>
        <p:spPr>
          <a:xfrm>
            <a:off x="488009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38" name="Google Shape;638;p63"/>
          <p:cNvSpPr/>
          <p:nvPr/>
        </p:nvSpPr>
        <p:spPr>
          <a:xfrm>
            <a:off x="488009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39" name="Google Shape;639;p63"/>
          <p:cNvSpPr/>
          <p:nvPr/>
        </p:nvSpPr>
        <p:spPr>
          <a:xfrm>
            <a:off x="488009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40" name="Google Shape;640;p63"/>
          <p:cNvSpPr/>
          <p:nvPr/>
        </p:nvSpPr>
        <p:spPr>
          <a:xfrm>
            <a:off x="488009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41" name="Google Shape;641;p63"/>
          <p:cNvSpPr/>
          <p:nvPr/>
        </p:nvSpPr>
        <p:spPr>
          <a:xfrm>
            <a:off x="488009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642" name="Google Shape;642;p63"/>
          <p:cNvCxnSpPr/>
          <p:nvPr/>
        </p:nvCxnSpPr>
        <p:spPr>
          <a:xfrm>
            <a:off x="487956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43" name="Google Shape;643;p63"/>
          <p:cNvCxnSpPr/>
          <p:nvPr/>
        </p:nvCxnSpPr>
        <p:spPr>
          <a:xfrm>
            <a:off x="487956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44" name="Google Shape;644;p63"/>
          <p:cNvCxnSpPr/>
          <p:nvPr/>
        </p:nvCxnSpPr>
        <p:spPr>
          <a:xfrm>
            <a:off x="487956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45" name="Google Shape;645;p63"/>
          <p:cNvCxnSpPr/>
          <p:nvPr/>
        </p:nvCxnSpPr>
        <p:spPr>
          <a:xfrm>
            <a:off x="487956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46" name="Google Shape;646;p63"/>
          <p:cNvCxnSpPr/>
          <p:nvPr/>
        </p:nvCxnSpPr>
        <p:spPr>
          <a:xfrm>
            <a:off x="487956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47" name="Google Shape;647;p63"/>
          <p:cNvCxnSpPr/>
          <p:nvPr/>
        </p:nvCxnSpPr>
        <p:spPr>
          <a:xfrm>
            <a:off x="487956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48" name="Google Shape;648;p63"/>
          <p:cNvCxnSpPr/>
          <p:nvPr/>
        </p:nvCxnSpPr>
        <p:spPr>
          <a:xfrm>
            <a:off x="487956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49" name="Google Shape;649;p63"/>
          <p:cNvCxnSpPr>
            <a:stCxn id="650" idx="0"/>
          </p:cNvCxnSpPr>
          <p:nvPr/>
        </p:nvCxnSpPr>
        <p:spPr>
          <a:xfrm>
            <a:off x="633614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650" name="Google Shape;650;p63"/>
          <p:cNvSpPr/>
          <p:nvPr/>
        </p:nvSpPr>
        <p:spPr>
          <a:xfrm>
            <a:off x="587069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51" name="Google Shape;651;p63"/>
          <p:cNvSpPr/>
          <p:nvPr/>
        </p:nvSpPr>
        <p:spPr>
          <a:xfrm>
            <a:off x="587069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52" name="Google Shape;652;p63"/>
          <p:cNvSpPr/>
          <p:nvPr/>
        </p:nvSpPr>
        <p:spPr>
          <a:xfrm>
            <a:off x="587069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53" name="Google Shape;653;p63"/>
          <p:cNvSpPr/>
          <p:nvPr/>
        </p:nvSpPr>
        <p:spPr>
          <a:xfrm>
            <a:off x="587069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54" name="Google Shape;654;p63"/>
          <p:cNvSpPr/>
          <p:nvPr/>
        </p:nvSpPr>
        <p:spPr>
          <a:xfrm>
            <a:off x="587069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55" name="Google Shape;655;p63"/>
          <p:cNvSpPr/>
          <p:nvPr/>
        </p:nvSpPr>
        <p:spPr>
          <a:xfrm>
            <a:off x="587069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56" name="Google Shape;656;p63"/>
          <p:cNvSpPr/>
          <p:nvPr/>
        </p:nvSpPr>
        <p:spPr>
          <a:xfrm>
            <a:off x="587069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657" name="Google Shape;657;p63"/>
          <p:cNvCxnSpPr/>
          <p:nvPr/>
        </p:nvCxnSpPr>
        <p:spPr>
          <a:xfrm>
            <a:off x="587016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58" name="Google Shape;658;p63"/>
          <p:cNvCxnSpPr/>
          <p:nvPr/>
        </p:nvCxnSpPr>
        <p:spPr>
          <a:xfrm>
            <a:off x="587016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59" name="Google Shape;659;p63"/>
          <p:cNvCxnSpPr/>
          <p:nvPr/>
        </p:nvCxnSpPr>
        <p:spPr>
          <a:xfrm>
            <a:off x="587016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60" name="Google Shape;660;p63"/>
          <p:cNvCxnSpPr/>
          <p:nvPr/>
        </p:nvCxnSpPr>
        <p:spPr>
          <a:xfrm>
            <a:off x="587016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61" name="Google Shape;661;p63"/>
          <p:cNvCxnSpPr/>
          <p:nvPr/>
        </p:nvCxnSpPr>
        <p:spPr>
          <a:xfrm>
            <a:off x="587016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62" name="Google Shape;662;p63"/>
          <p:cNvCxnSpPr/>
          <p:nvPr/>
        </p:nvCxnSpPr>
        <p:spPr>
          <a:xfrm>
            <a:off x="587016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63" name="Google Shape;663;p63"/>
          <p:cNvCxnSpPr/>
          <p:nvPr/>
        </p:nvCxnSpPr>
        <p:spPr>
          <a:xfrm>
            <a:off x="587016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64" name="Google Shape;664;p63"/>
          <p:cNvCxnSpPr>
            <a:stCxn id="665" idx="0"/>
          </p:cNvCxnSpPr>
          <p:nvPr/>
        </p:nvCxnSpPr>
        <p:spPr>
          <a:xfrm>
            <a:off x="7328150"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665" name="Google Shape;665;p63"/>
          <p:cNvSpPr/>
          <p:nvPr/>
        </p:nvSpPr>
        <p:spPr>
          <a:xfrm>
            <a:off x="6862700"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66" name="Google Shape;666;p63"/>
          <p:cNvSpPr/>
          <p:nvPr/>
        </p:nvSpPr>
        <p:spPr>
          <a:xfrm>
            <a:off x="6862700"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67" name="Google Shape;667;p63"/>
          <p:cNvSpPr/>
          <p:nvPr/>
        </p:nvSpPr>
        <p:spPr>
          <a:xfrm>
            <a:off x="6862700"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68" name="Google Shape;668;p63"/>
          <p:cNvSpPr/>
          <p:nvPr/>
        </p:nvSpPr>
        <p:spPr>
          <a:xfrm>
            <a:off x="6862700"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69" name="Google Shape;669;p63"/>
          <p:cNvSpPr/>
          <p:nvPr/>
        </p:nvSpPr>
        <p:spPr>
          <a:xfrm>
            <a:off x="6862700"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70" name="Google Shape;670;p63"/>
          <p:cNvSpPr/>
          <p:nvPr/>
        </p:nvSpPr>
        <p:spPr>
          <a:xfrm>
            <a:off x="6862700"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71" name="Google Shape;671;p63"/>
          <p:cNvSpPr/>
          <p:nvPr/>
        </p:nvSpPr>
        <p:spPr>
          <a:xfrm>
            <a:off x="6862700"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672" name="Google Shape;672;p63"/>
          <p:cNvCxnSpPr/>
          <p:nvPr/>
        </p:nvCxnSpPr>
        <p:spPr>
          <a:xfrm>
            <a:off x="6862167"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73" name="Google Shape;673;p63"/>
          <p:cNvCxnSpPr/>
          <p:nvPr/>
        </p:nvCxnSpPr>
        <p:spPr>
          <a:xfrm>
            <a:off x="6862167"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74" name="Google Shape;674;p63"/>
          <p:cNvCxnSpPr/>
          <p:nvPr/>
        </p:nvCxnSpPr>
        <p:spPr>
          <a:xfrm>
            <a:off x="6862167"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75" name="Google Shape;675;p63"/>
          <p:cNvCxnSpPr/>
          <p:nvPr/>
        </p:nvCxnSpPr>
        <p:spPr>
          <a:xfrm>
            <a:off x="6862167"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76" name="Google Shape;676;p63"/>
          <p:cNvCxnSpPr/>
          <p:nvPr/>
        </p:nvCxnSpPr>
        <p:spPr>
          <a:xfrm>
            <a:off x="6862167"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77" name="Google Shape;677;p63"/>
          <p:cNvCxnSpPr/>
          <p:nvPr/>
        </p:nvCxnSpPr>
        <p:spPr>
          <a:xfrm>
            <a:off x="6862167"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678" name="Google Shape;678;p63"/>
          <p:cNvCxnSpPr/>
          <p:nvPr/>
        </p:nvCxnSpPr>
        <p:spPr>
          <a:xfrm>
            <a:off x="6862167" y="5082778"/>
            <a:ext cx="932400" cy="0"/>
          </a:xfrm>
          <a:prstGeom prst="straightConnector1">
            <a:avLst/>
          </a:prstGeom>
          <a:noFill/>
          <a:ln cap="flat" cmpd="sng" w="9525">
            <a:solidFill>
              <a:schemeClr val="accent1"/>
            </a:solidFill>
            <a:prstDash val="solid"/>
            <a:round/>
            <a:headEnd len="med" w="med" type="none"/>
            <a:tailEnd len="med" w="med" type="none"/>
          </a:ln>
        </p:spPr>
      </p:cxnSp>
      <p:sp>
        <p:nvSpPr>
          <p:cNvPr id="679" name="Google Shape;679;p63"/>
          <p:cNvSpPr txBox="1"/>
          <p:nvPr/>
        </p:nvSpPr>
        <p:spPr>
          <a:xfrm>
            <a:off x="3071900" y="500220"/>
            <a:ext cx="2995500" cy="147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242">
                <a:solidFill>
                  <a:schemeClr val="accent1"/>
                </a:solidFill>
                <a:latin typeface="Lexend Medium"/>
                <a:ea typeface="Lexend Medium"/>
                <a:cs typeface="Lexend Medium"/>
                <a:sym typeface="Lexend Medium"/>
              </a:rPr>
              <a:t>CURRENT STATE</a:t>
            </a:r>
            <a:endParaRPr sz="1242">
              <a:solidFill>
                <a:schemeClr val="accent1"/>
              </a:solidFill>
              <a:latin typeface="Lexend Medium"/>
              <a:ea typeface="Lexend Medium"/>
              <a:cs typeface="Lexend Medium"/>
              <a:sym typeface="Lexend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4"/>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02 TEMPLATE</a:t>
            </a:r>
            <a:endParaRPr sz="1200">
              <a:solidFill>
                <a:schemeClr val="accent1"/>
              </a:solidFill>
              <a:latin typeface="Lexend Light"/>
              <a:ea typeface="Lexend Light"/>
              <a:cs typeface="Lexend Light"/>
              <a:sym typeface="Lexend Light"/>
            </a:endParaRPr>
          </a:p>
        </p:txBody>
      </p:sp>
      <p:sp>
        <p:nvSpPr>
          <p:cNvPr id="685" name="Google Shape;685;p64"/>
          <p:cNvSpPr txBox="1"/>
          <p:nvPr/>
        </p:nvSpPr>
        <p:spPr>
          <a:xfrm>
            <a:off x="3071888" y="134816"/>
            <a:ext cx="29955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CUSTOMER JOURNEY</a:t>
            </a:r>
            <a:endParaRPr sz="2042">
              <a:solidFill>
                <a:schemeClr val="dk1"/>
              </a:solidFill>
              <a:latin typeface="Lexend Medium"/>
              <a:ea typeface="Lexend Medium"/>
              <a:cs typeface="Lexend Medium"/>
              <a:sym typeface="Lexend Medium"/>
            </a:endParaRPr>
          </a:p>
        </p:txBody>
      </p:sp>
      <p:grpSp>
        <p:nvGrpSpPr>
          <p:cNvPr id="686" name="Google Shape;686;p64"/>
          <p:cNvGrpSpPr/>
          <p:nvPr/>
        </p:nvGrpSpPr>
        <p:grpSpPr>
          <a:xfrm>
            <a:off x="7927828" y="222172"/>
            <a:ext cx="951591" cy="252027"/>
            <a:chOff x="6869668" y="85200"/>
            <a:chExt cx="1303014" cy="345100"/>
          </a:xfrm>
        </p:grpSpPr>
        <p:pic>
          <p:nvPicPr>
            <p:cNvPr id="687" name="Google Shape;687;p64"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688" name="Google Shape;688;p64"/>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689" name="Google Shape;689;p64"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690" name="Google Shape;690;p64"/>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691" name="Google Shape;691;p64"/>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692" name="Google Shape;692;p64"/>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693" name="Google Shape;693;p64"/>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694" name="Google Shape;694;p64"/>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695" name="Google Shape;695;p64"/>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696" name="Google Shape;696;p64"/>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cxnSp>
        <p:nvCxnSpPr>
          <p:cNvPr id="697" name="Google Shape;697;p64"/>
          <p:cNvCxnSpPr>
            <a:stCxn id="698" idx="0"/>
          </p:cNvCxnSpPr>
          <p:nvPr/>
        </p:nvCxnSpPr>
        <p:spPr>
          <a:xfrm>
            <a:off x="1689350"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698" name="Google Shape;698;p64"/>
          <p:cNvSpPr/>
          <p:nvPr/>
        </p:nvSpPr>
        <p:spPr>
          <a:xfrm>
            <a:off x="1223900"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699" name="Google Shape;699;p64"/>
          <p:cNvSpPr/>
          <p:nvPr/>
        </p:nvSpPr>
        <p:spPr>
          <a:xfrm>
            <a:off x="1223900"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00" name="Google Shape;700;p64"/>
          <p:cNvSpPr/>
          <p:nvPr/>
        </p:nvSpPr>
        <p:spPr>
          <a:xfrm>
            <a:off x="1223900"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01" name="Google Shape;701;p64"/>
          <p:cNvSpPr/>
          <p:nvPr/>
        </p:nvSpPr>
        <p:spPr>
          <a:xfrm>
            <a:off x="1223900"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02" name="Google Shape;702;p64"/>
          <p:cNvSpPr/>
          <p:nvPr/>
        </p:nvSpPr>
        <p:spPr>
          <a:xfrm>
            <a:off x="1223900"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03" name="Google Shape;703;p64"/>
          <p:cNvSpPr/>
          <p:nvPr/>
        </p:nvSpPr>
        <p:spPr>
          <a:xfrm>
            <a:off x="1223900"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04" name="Google Shape;704;p64"/>
          <p:cNvSpPr/>
          <p:nvPr/>
        </p:nvSpPr>
        <p:spPr>
          <a:xfrm>
            <a:off x="1223900"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705" name="Google Shape;705;p64"/>
          <p:cNvCxnSpPr/>
          <p:nvPr/>
        </p:nvCxnSpPr>
        <p:spPr>
          <a:xfrm>
            <a:off x="1223367"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06" name="Google Shape;706;p64"/>
          <p:cNvCxnSpPr/>
          <p:nvPr/>
        </p:nvCxnSpPr>
        <p:spPr>
          <a:xfrm>
            <a:off x="1223367"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07" name="Google Shape;707;p64"/>
          <p:cNvCxnSpPr/>
          <p:nvPr/>
        </p:nvCxnSpPr>
        <p:spPr>
          <a:xfrm>
            <a:off x="1223367"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08" name="Google Shape;708;p64"/>
          <p:cNvCxnSpPr/>
          <p:nvPr/>
        </p:nvCxnSpPr>
        <p:spPr>
          <a:xfrm>
            <a:off x="1223367"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09" name="Google Shape;709;p64"/>
          <p:cNvCxnSpPr/>
          <p:nvPr/>
        </p:nvCxnSpPr>
        <p:spPr>
          <a:xfrm>
            <a:off x="1223367"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10" name="Google Shape;710;p64"/>
          <p:cNvCxnSpPr/>
          <p:nvPr/>
        </p:nvCxnSpPr>
        <p:spPr>
          <a:xfrm>
            <a:off x="1223367"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11" name="Google Shape;711;p64"/>
          <p:cNvCxnSpPr/>
          <p:nvPr/>
        </p:nvCxnSpPr>
        <p:spPr>
          <a:xfrm>
            <a:off x="1223367"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12" name="Google Shape;712;p64"/>
          <p:cNvCxnSpPr>
            <a:stCxn id="713" idx="0"/>
          </p:cNvCxnSpPr>
          <p:nvPr/>
        </p:nvCxnSpPr>
        <p:spPr>
          <a:xfrm>
            <a:off x="268416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713" name="Google Shape;713;p64"/>
          <p:cNvSpPr/>
          <p:nvPr/>
        </p:nvSpPr>
        <p:spPr>
          <a:xfrm>
            <a:off x="221871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14" name="Google Shape;714;p64"/>
          <p:cNvSpPr/>
          <p:nvPr/>
        </p:nvSpPr>
        <p:spPr>
          <a:xfrm>
            <a:off x="221871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15" name="Google Shape;715;p64"/>
          <p:cNvSpPr/>
          <p:nvPr/>
        </p:nvSpPr>
        <p:spPr>
          <a:xfrm>
            <a:off x="221871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16" name="Google Shape;716;p64"/>
          <p:cNvSpPr/>
          <p:nvPr/>
        </p:nvSpPr>
        <p:spPr>
          <a:xfrm>
            <a:off x="221871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17" name="Google Shape;717;p64"/>
          <p:cNvSpPr/>
          <p:nvPr/>
        </p:nvSpPr>
        <p:spPr>
          <a:xfrm>
            <a:off x="221871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18" name="Google Shape;718;p64"/>
          <p:cNvSpPr/>
          <p:nvPr/>
        </p:nvSpPr>
        <p:spPr>
          <a:xfrm>
            <a:off x="221871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19" name="Google Shape;719;p64"/>
          <p:cNvSpPr/>
          <p:nvPr/>
        </p:nvSpPr>
        <p:spPr>
          <a:xfrm>
            <a:off x="221871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720" name="Google Shape;720;p64"/>
          <p:cNvCxnSpPr/>
          <p:nvPr/>
        </p:nvCxnSpPr>
        <p:spPr>
          <a:xfrm>
            <a:off x="221818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21" name="Google Shape;721;p64"/>
          <p:cNvCxnSpPr/>
          <p:nvPr/>
        </p:nvCxnSpPr>
        <p:spPr>
          <a:xfrm>
            <a:off x="221818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22" name="Google Shape;722;p64"/>
          <p:cNvCxnSpPr/>
          <p:nvPr/>
        </p:nvCxnSpPr>
        <p:spPr>
          <a:xfrm>
            <a:off x="221818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23" name="Google Shape;723;p64"/>
          <p:cNvCxnSpPr/>
          <p:nvPr/>
        </p:nvCxnSpPr>
        <p:spPr>
          <a:xfrm>
            <a:off x="221818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24" name="Google Shape;724;p64"/>
          <p:cNvCxnSpPr/>
          <p:nvPr/>
        </p:nvCxnSpPr>
        <p:spPr>
          <a:xfrm>
            <a:off x="221818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25" name="Google Shape;725;p64"/>
          <p:cNvCxnSpPr/>
          <p:nvPr/>
        </p:nvCxnSpPr>
        <p:spPr>
          <a:xfrm>
            <a:off x="221818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26" name="Google Shape;726;p64"/>
          <p:cNvCxnSpPr/>
          <p:nvPr/>
        </p:nvCxnSpPr>
        <p:spPr>
          <a:xfrm>
            <a:off x="221818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27" name="Google Shape;727;p64"/>
          <p:cNvCxnSpPr>
            <a:stCxn id="728" idx="0"/>
          </p:cNvCxnSpPr>
          <p:nvPr/>
        </p:nvCxnSpPr>
        <p:spPr>
          <a:xfrm>
            <a:off x="367476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728" name="Google Shape;728;p64"/>
          <p:cNvSpPr/>
          <p:nvPr/>
        </p:nvSpPr>
        <p:spPr>
          <a:xfrm>
            <a:off x="320931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29" name="Google Shape;729;p64"/>
          <p:cNvSpPr/>
          <p:nvPr/>
        </p:nvSpPr>
        <p:spPr>
          <a:xfrm>
            <a:off x="320931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30" name="Google Shape;730;p64"/>
          <p:cNvSpPr/>
          <p:nvPr/>
        </p:nvSpPr>
        <p:spPr>
          <a:xfrm>
            <a:off x="320931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31" name="Google Shape;731;p64"/>
          <p:cNvSpPr/>
          <p:nvPr/>
        </p:nvSpPr>
        <p:spPr>
          <a:xfrm>
            <a:off x="320931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32" name="Google Shape;732;p64"/>
          <p:cNvSpPr/>
          <p:nvPr/>
        </p:nvSpPr>
        <p:spPr>
          <a:xfrm>
            <a:off x="320931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33" name="Google Shape;733;p64"/>
          <p:cNvSpPr/>
          <p:nvPr/>
        </p:nvSpPr>
        <p:spPr>
          <a:xfrm>
            <a:off x="320931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34" name="Google Shape;734;p64"/>
          <p:cNvSpPr/>
          <p:nvPr/>
        </p:nvSpPr>
        <p:spPr>
          <a:xfrm>
            <a:off x="320931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735" name="Google Shape;735;p64"/>
          <p:cNvCxnSpPr/>
          <p:nvPr/>
        </p:nvCxnSpPr>
        <p:spPr>
          <a:xfrm>
            <a:off x="320878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36" name="Google Shape;736;p64"/>
          <p:cNvCxnSpPr/>
          <p:nvPr/>
        </p:nvCxnSpPr>
        <p:spPr>
          <a:xfrm>
            <a:off x="320878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37" name="Google Shape;737;p64"/>
          <p:cNvCxnSpPr/>
          <p:nvPr/>
        </p:nvCxnSpPr>
        <p:spPr>
          <a:xfrm>
            <a:off x="320878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38" name="Google Shape;738;p64"/>
          <p:cNvCxnSpPr/>
          <p:nvPr/>
        </p:nvCxnSpPr>
        <p:spPr>
          <a:xfrm>
            <a:off x="320878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39" name="Google Shape;739;p64"/>
          <p:cNvCxnSpPr/>
          <p:nvPr/>
        </p:nvCxnSpPr>
        <p:spPr>
          <a:xfrm>
            <a:off x="320878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40" name="Google Shape;740;p64"/>
          <p:cNvCxnSpPr/>
          <p:nvPr/>
        </p:nvCxnSpPr>
        <p:spPr>
          <a:xfrm>
            <a:off x="320878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41" name="Google Shape;741;p64"/>
          <p:cNvCxnSpPr/>
          <p:nvPr/>
        </p:nvCxnSpPr>
        <p:spPr>
          <a:xfrm>
            <a:off x="320878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42" name="Google Shape;742;p64"/>
          <p:cNvCxnSpPr>
            <a:stCxn id="743" idx="0"/>
          </p:cNvCxnSpPr>
          <p:nvPr/>
        </p:nvCxnSpPr>
        <p:spPr>
          <a:xfrm>
            <a:off x="534554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743" name="Google Shape;743;p64"/>
          <p:cNvSpPr/>
          <p:nvPr/>
        </p:nvSpPr>
        <p:spPr>
          <a:xfrm>
            <a:off x="488009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44" name="Google Shape;744;p64"/>
          <p:cNvSpPr/>
          <p:nvPr/>
        </p:nvSpPr>
        <p:spPr>
          <a:xfrm>
            <a:off x="488009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45" name="Google Shape;745;p64"/>
          <p:cNvSpPr/>
          <p:nvPr/>
        </p:nvSpPr>
        <p:spPr>
          <a:xfrm>
            <a:off x="488009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46" name="Google Shape;746;p64"/>
          <p:cNvSpPr/>
          <p:nvPr/>
        </p:nvSpPr>
        <p:spPr>
          <a:xfrm>
            <a:off x="488009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47" name="Google Shape;747;p64"/>
          <p:cNvSpPr/>
          <p:nvPr/>
        </p:nvSpPr>
        <p:spPr>
          <a:xfrm>
            <a:off x="488009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48" name="Google Shape;748;p64"/>
          <p:cNvSpPr/>
          <p:nvPr/>
        </p:nvSpPr>
        <p:spPr>
          <a:xfrm>
            <a:off x="488009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49" name="Google Shape;749;p64"/>
          <p:cNvSpPr/>
          <p:nvPr/>
        </p:nvSpPr>
        <p:spPr>
          <a:xfrm>
            <a:off x="488009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750" name="Google Shape;750;p64"/>
          <p:cNvCxnSpPr/>
          <p:nvPr/>
        </p:nvCxnSpPr>
        <p:spPr>
          <a:xfrm>
            <a:off x="487956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51" name="Google Shape;751;p64"/>
          <p:cNvCxnSpPr/>
          <p:nvPr/>
        </p:nvCxnSpPr>
        <p:spPr>
          <a:xfrm>
            <a:off x="487956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52" name="Google Shape;752;p64"/>
          <p:cNvCxnSpPr/>
          <p:nvPr/>
        </p:nvCxnSpPr>
        <p:spPr>
          <a:xfrm>
            <a:off x="487956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53" name="Google Shape;753;p64"/>
          <p:cNvCxnSpPr/>
          <p:nvPr/>
        </p:nvCxnSpPr>
        <p:spPr>
          <a:xfrm>
            <a:off x="487956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54" name="Google Shape;754;p64"/>
          <p:cNvCxnSpPr/>
          <p:nvPr/>
        </p:nvCxnSpPr>
        <p:spPr>
          <a:xfrm>
            <a:off x="487956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55" name="Google Shape;755;p64"/>
          <p:cNvCxnSpPr/>
          <p:nvPr/>
        </p:nvCxnSpPr>
        <p:spPr>
          <a:xfrm>
            <a:off x="487956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56" name="Google Shape;756;p64"/>
          <p:cNvCxnSpPr/>
          <p:nvPr/>
        </p:nvCxnSpPr>
        <p:spPr>
          <a:xfrm>
            <a:off x="487956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57" name="Google Shape;757;p64"/>
          <p:cNvCxnSpPr>
            <a:stCxn id="758" idx="0"/>
          </p:cNvCxnSpPr>
          <p:nvPr/>
        </p:nvCxnSpPr>
        <p:spPr>
          <a:xfrm>
            <a:off x="6336145"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758" name="Google Shape;758;p64"/>
          <p:cNvSpPr/>
          <p:nvPr/>
        </p:nvSpPr>
        <p:spPr>
          <a:xfrm>
            <a:off x="5870695"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59" name="Google Shape;759;p64"/>
          <p:cNvSpPr/>
          <p:nvPr/>
        </p:nvSpPr>
        <p:spPr>
          <a:xfrm>
            <a:off x="5870695"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60" name="Google Shape;760;p64"/>
          <p:cNvSpPr/>
          <p:nvPr/>
        </p:nvSpPr>
        <p:spPr>
          <a:xfrm>
            <a:off x="5870695"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61" name="Google Shape;761;p64"/>
          <p:cNvSpPr/>
          <p:nvPr/>
        </p:nvSpPr>
        <p:spPr>
          <a:xfrm>
            <a:off x="5870695"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62" name="Google Shape;762;p64"/>
          <p:cNvSpPr/>
          <p:nvPr/>
        </p:nvSpPr>
        <p:spPr>
          <a:xfrm>
            <a:off x="5870695"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63" name="Google Shape;763;p64"/>
          <p:cNvSpPr/>
          <p:nvPr/>
        </p:nvSpPr>
        <p:spPr>
          <a:xfrm>
            <a:off x="5870695"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64" name="Google Shape;764;p64"/>
          <p:cNvSpPr/>
          <p:nvPr/>
        </p:nvSpPr>
        <p:spPr>
          <a:xfrm>
            <a:off x="5870695"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765" name="Google Shape;765;p64"/>
          <p:cNvCxnSpPr/>
          <p:nvPr/>
        </p:nvCxnSpPr>
        <p:spPr>
          <a:xfrm>
            <a:off x="5870162"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66" name="Google Shape;766;p64"/>
          <p:cNvCxnSpPr/>
          <p:nvPr/>
        </p:nvCxnSpPr>
        <p:spPr>
          <a:xfrm>
            <a:off x="5870162"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67" name="Google Shape;767;p64"/>
          <p:cNvCxnSpPr/>
          <p:nvPr/>
        </p:nvCxnSpPr>
        <p:spPr>
          <a:xfrm>
            <a:off x="5870162"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68" name="Google Shape;768;p64"/>
          <p:cNvCxnSpPr/>
          <p:nvPr/>
        </p:nvCxnSpPr>
        <p:spPr>
          <a:xfrm>
            <a:off x="5870162"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69" name="Google Shape;769;p64"/>
          <p:cNvCxnSpPr/>
          <p:nvPr/>
        </p:nvCxnSpPr>
        <p:spPr>
          <a:xfrm>
            <a:off x="5870162"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70" name="Google Shape;770;p64"/>
          <p:cNvCxnSpPr/>
          <p:nvPr/>
        </p:nvCxnSpPr>
        <p:spPr>
          <a:xfrm>
            <a:off x="5870162"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71" name="Google Shape;771;p64"/>
          <p:cNvCxnSpPr/>
          <p:nvPr/>
        </p:nvCxnSpPr>
        <p:spPr>
          <a:xfrm>
            <a:off x="5870162" y="5082778"/>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72" name="Google Shape;772;p64"/>
          <p:cNvCxnSpPr>
            <a:stCxn id="773" idx="0"/>
          </p:cNvCxnSpPr>
          <p:nvPr/>
        </p:nvCxnSpPr>
        <p:spPr>
          <a:xfrm>
            <a:off x="7328150" y="3329317"/>
            <a:ext cx="0" cy="1820700"/>
          </a:xfrm>
          <a:prstGeom prst="straightConnector1">
            <a:avLst/>
          </a:prstGeom>
          <a:noFill/>
          <a:ln cap="flat" cmpd="sng" w="16650">
            <a:solidFill>
              <a:schemeClr val="accent1"/>
            </a:solidFill>
            <a:prstDash val="solid"/>
            <a:round/>
            <a:headEnd len="med" w="med" type="none"/>
            <a:tailEnd len="med" w="med" type="none"/>
          </a:ln>
        </p:spPr>
      </p:cxnSp>
      <p:sp>
        <p:nvSpPr>
          <p:cNvPr id="773" name="Google Shape;773;p64"/>
          <p:cNvSpPr/>
          <p:nvPr/>
        </p:nvSpPr>
        <p:spPr>
          <a:xfrm>
            <a:off x="6862700" y="3329317"/>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74" name="Google Shape;774;p64"/>
          <p:cNvSpPr/>
          <p:nvPr/>
        </p:nvSpPr>
        <p:spPr>
          <a:xfrm>
            <a:off x="6862700" y="358453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75" name="Google Shape;775;p64"/>
          <p:cNvSpPr/>
          <p:nvPr/>
        </p:nvSpPr>
        <p:spPr>
          <a:xfrm>
            <a:off x="6862700" y="383975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76" name="Google Shape;776;p64"/>
          <p:cNvSpPr/>
          <p:nvPr/>
        </p:nvSpPr>
        <p:spPr>
          <a:xfrm>
            <a:off x="6862700" y="409496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77" name="Google Shape;777;p64"/>
          <p:cNvSpPr/>
          <p:nvPr/>
        </p:nvSpPr>
        <p:spPr>
          <a:xfrm>
            <a:off x="6862700" y="4350183"/>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78" name="Google Shape;778;p64"/>
          <p:cNvSpPr/>
          <p:nvPr/>
        </p:nvSpPr>
        <p:spPr>
          <a:xfrm>
            <a:off x="6862700" y="4605400"/>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sp>
        <p:nvSpPr>
          <p:cNvPr id="779" name="Google Shape;779;p64"/>
          <p:cNvSpPr/>
          <p:nvPr/>
        </p:nvSpPr>
        <p:spPr>
          <a:xfrm>
            <a:off x="6862700" y="4860616"/>
            <a:ext cx="930900" cy="221400"/>
          </a:xfrm>
          <a:prstGeom prst="rect">
            <a:avLst/>
          </a:prstGeom>
          <a:solidFill>
            <a:srgbClr val="FFFFFF"/>
          </a:solidFill>
          <a:ln>
            <a:noFill/>
          </a:ln>
        </p:spPr>
        <p:txBody>
          <a:bodyPr anchorCtr="0" anchor="ctr" bIns="79900" lIns="79900" spcFirstLastPara="1" rIns="79900" wrap="square" tIns="79900">
            <a:noAutofit/>
          </a:bodyPr>
          <a:lstStyle/>
          <a:p>
            <a:pPr indent="0" lvl="0" marL="0" rtl="0" algn="ctr">
              <a:spcBef>
                <a:spcPts val="0"/>
              </a:spcBef>
              <a:spcAft>
                <a:spcPts val="0"/>
              </a:spcAft>
              <a:buNone/>
            </a:pPr>
            <a:r>
              <a:rPr lang="en" sz="699">
                <a:solidFill>
                  <a:srgbClr val="999999"/>
                </a:solidFill>
                <a:latin typeface="Roboto"/>
                <a:ea typeface="Roboto"/>
                <a:cs typeface="Roboto"/>
                <a:sym typeface="Roboto"/>
              </a:rPr>
              <a:t>TBD</a:t>
            </a:r>
            <a:endParaRPr sz="699">
              <a:solidFill>
                <a:srgbClr val="999999"/>
              </a:solidFill>
              <a:latin typeface="Roboto"/>
              <a:ea typeface="Roboto"/>
              <a:cs typeface="Roboto"/>
              <a:sym typeface="Roboto"/>
            </a:endParaRPr>
          </a:p>
        </p:txBody>
      </p:sp>
      <p:cxnSp>
        <p:nvCxnSpPr>
          <p:cNvPr id="780" name="Google Shape;780;p64"/>
          <p:cNvCxnSpPr/>
          <p:nvPr/>
        </p:nvCxnSpPr>
        <p:spPr>
          <a:xfrm>
            <a:off x="6862167" y="354806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81" name="Google Shape;781;p64"/>
          <p:cNvCxnSpPr/>
          <p:nvPr/>
        </p:nvCxnSpPr>
        <p:spPr>
          <a:xfrm>
            <a:off x="6862167" y="3804047"/>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82" name="Google Shape;782;p64"/>
          <p:cNvCxnSpPr/>
          <p:nvPr/>
        </p:nvCxnSpPr>
        <p:spPr>
          <a:xfrm>
            <a:off x="6862167" y="4059436"/>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83" name="Google Shape;783;p64"/>
          <p:cNvCxnSpPr/>
          <p:nvPr/>
        </p:nvCxnSpPr>
        <p:spPr>
          <a:xfrm>
            <a:off x="6862167" y="4314825"/>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84" name="Google Shape;784;p64"/>
          <p:cNvCxnSpPr/>
          <p:nvPr/>
        </p:nvCxnSpPr>
        <p:spPr>
          <a:xfrm>
            <a:off x="6862167" y="4570214"/>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85" name="Google Shape;785;p64"/>
          <p:cNvCxnSpPr/>
          <p:nvPr/>
        </p:nvCxnSpPr>
        <p:spPr>
          <a:xfrm>
            <a:off x="6862167" y="4825603"/>
            <a:ext cx="932400" cy="0"/>
          </a:xfrm>
          <a:prstGeom prst="straightConnector1">
            <a:avLst/>
          </a:prstGeom>
          <a:noFill/>
          <a:ln cap="flat" cmpd="sng" w="9525">
            <a:solidFill>
              <a:schemeClr val="accent1"/>
            </a:solidFill>
            <a:prstDash val="solid"/>
            <a:round/>
            <a:headEnd len="med" w="med" type="none"/>
            <a:tailEnd len="med" w="med" type="none"/>
          </a:ln>
        </p:spPr>
      </p:cxnSp>
      <p:cxnSp>
        <p:nvCxnSpPr>
          <p:cNvPr id="786" name="Google Shape;786;p64"/>
          <p:cNvCxnSpPr/>
          <p:nvPr/>
        </p:nvCxnSpPr>
        <p:spPr>
          <a:xfrm>
            <a:off x="6862167" y="5082778"/>
            <a:ext cx="932400" cy="0"/>
          </a:xfrm>
          <a:prstGeom prst="straightConnector1">
            <a:avLst/>
          </a:prstGeom>
          <a:noFill/>
          <a:ln cap="flat" cmpd="sng" w="9525">
            <a:solidFill>
              <a:schemeClr val="accent1"/>
            </a:solidFill>
            <a:prstDash val="solid"/>
            <a:round/>
            <a:headEnd len="med" w="med" type="none"/>
            <a:tailEnd len="med" w="med" type="none"/>
          </a:ln>
        </p:spPr>
      </p:cxnSp>
      <p:sp>
        <p:nvSpPr>
          <p:cNvPr id="787" name="Google Shape;787;p64"/>
          <p:cNvSpPr txBox="1"/>
          <p:nvPr/>
        </p:nvSpPr>
        <p:spPr>
          <a:xfrm>
            <a:off x="3071900" y="500220"/>
            <a:ext cx="2995500" cy="147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242">
                <a:solidFill>
                  <a:schemeClr val="accent1"/>
                </a:solidFill>
                <a:latin typeface="Lexend Medium"/>
                <a:ea typeface="Lexend Medium"/>
                <a:cs typeface="Lexend Medium"/>
                <a:sym typeface="Lexend Medium"/>
              </a:rPr>
              <a:t>IDEAL STATE</a:t>
            </a:r>
            <a:endParaRPr sz="1242">
              <a:solidFill>
                <a:schemeClr val="accent1"/>
              </a:solidFill>
              <a:latin typeface="Lexend Medium"/>
              <a:ea typeface="Lexend Medium"/>
              <a:cs typeface="Lexend Medium"/>
              <a:sym typeface="Lexend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1" name="Shape 791"/>
        <p:cNvGrpSpPr/>
        <p:nvPr/>
      </p:nvGrpSpPr>
      <p:grpSpPr>
        <a:xfrm>
          <a:off x="0" y="0"/>
          <a:ext cx="0" cy="0"/>
          <a:chOff x="0" y="0"/>
          <a:chExt cx="0" cy="0"/>
        </a:xfrm>
      </p:grpSpPr>
      <p:sp>
        <p:nvSpPr>
          <p:cNvPr id="792" name="Google Shape;792;p65"/>
          <p:cNvSpPr txBox="1"/>
          <p:nvPr/>
        </p:nvSpPr>
        <p:spPr>
          <a:xfrm>
            <a:off x="197725" y="1082900"/>
            <a:ext cx="3959400" cy="30708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About the Model: </a:t>
            </a:r>
            <a:endParaRPr sz="1200">
              <a:solidFill>
                <a:schemeClr val="dk1"/>
              </a:solidFill>
              <a:latin typeface="Roboto Medium"/>
              <a:ea typeface="Roboto Medium"/>
              <a:cs typeface="Roboto Medium"/>
              <a:sym typeface="Roboto Medium"/>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Metrics vs Benchmarks template enables comparison of your conversion rates against industry standards. It overlays the Data Structure on the Bowtie model, measuring Volume Metrics (VM), Conversion Rates (CR), and Time Metrics at each stage.</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0"/>
              </a:spcAft>
              <a:buNone/>
            </a:pPr>
            <a:r>
              <a:rPr lang="en" sz="1000">
                <a:solidFill>
                  <a:schemeClr val="dk1"/>
                </a:solidFill>
                <a:latin typeface="Roboto Light"/>
                <a:ea typeface="Roboto Light"/>
                <a:cs typeface="Roboto Light"/>
                <a:sym typeface="Roboto Light"/>
              </a:rPr>
              <a:t>The Data Structure provides a standardized framework: Volume metrics measure quantity (leads, revenue, active users), Conversion metrics measure efficiency (output divided by input), and Time metrics track conversion duration.</a:t>
            </a:r>
            <a:endParaRPr sz="1000">
              <a:solidFill>
                <a:schemeClr val="dk1"/>
              </a:solidFill>
              <a:latin typeface="Roboto Light"/>
              <a:ea typeface="Roboto Light"/>
              <a:cs typeface="Roboto Light"/>
              <a:sym typeface="Roboto Light"/>
            </a:endParaRPr>
          </a:p>
          <a:p>
            <a:pPr indent="0" lvl="0" marL="0" rtl="0" algn="l">
              <a:lnSpc>
                <a:spcPct val="125000"/>
              </a:lnSpc>
              <a:spcBef>
                <a:spcPts val="1000"/>
              </a:spcBef>
              <a:spcAft>
                <a:spcPts val="1000"/>
              </a:spcAft>
              <a:buNone/>
            </a:pPr>
            <a:r>
              <a:rPr lang="en" sz="1000">
                <a:solidFill>
                  <a:schemeClr val="dk1"/>
                </a:solidFill>
                <a:latin typeface="Roboto Light"/>
                <a:ea typeface="Roboto Light"/>
                <a:cs typeface="Roboto Light"/>
                <a:sym typeface="Roboto Light"/>
              </a:rPr>
              <a:t>Benchmarking against industry peers helps identify gaps and prioritize improvements. The 20% baseline represents a typical conversion rate; deviations reveal process strengths or areas needing attention across your GTM motion.</a:t>
            </a:r>
            <a:endParaRPr sz="1000">
              <a:solidFill>
                <a:schemeClr val="dk1"/>
              </a:solidFill>
              <a:latin typeface="Roboto Light"/>
              <a:ea typeface="Roboto Light"/>
              <a:cs typeface="Roboto Light"/>
              <a:sym typeface="Roboto Light"/>
            </a:endParaRPr>
          </a:p>
        </p:txBody>
      </p:sp>
      <p:sp>
        <p:nvSpPr>
          <p:cNvPr id="793" name="Google Shape;793;p65"/>
          <p:cNvSpPr txBox="1"/>
          <p:nvPr/>
        </p:nvSpPr>
        <p:spPr>
          <a:xfrm>
            <a:off x="4669225" y="1082900"/>
            <a:ext cx="3959400" cy="3712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dk1"/>
                </a:solidFill>
                <a:latin typeface="Roboto Medium"/>
                <a:ea typeface="Roboto Medium"/>
                <a:cs typeface="Roboto Medium"/>
                <a:sym typeface="Roboto Medium"/>
              </a:rPr>
              <a:t>How to Use This Worksheet:</a:t>
            </a:r>
            <a:r>
              <a:rPr lang="en" sz="1200">
                <a:solidFill>
                  <a:schemeClr val="dk1"/>
                </a:solidFill>
                <a:latin typeface="Roboto Light"/>
                <a:ea typeface="Roboto Light"/>
                <a:cs typeface="Roboto Light"/>
                <a:sym typeface="Roboto Light"/>
              </a:rPr>
              <a:t> </a:t>
            </a:r>
            <a:endParaRPr sz="12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Track your Conversion Rates (CRs)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Each CR measures the transition between stages—from Prospect→MQL through to Growth. These are the leading indicators of your revenue engine.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Enter your actual rates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Replace "Your CR: NA" with your real conversion percentages at each stage.</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Compare against benchmarks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The 20% benchmark is a baseline. Note where you're above, at, or below to identify strengths and leaks.</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Use notes to capture context</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Document what's driving performance—process gaps, resource constraints, or plays that are working.</a:t>
            </a:r>
            <a:endParaRPr sz="1000">
              <a:solidFill>
                <a:schemeClr val="dk1"/>
              </a:solidFill>
              <a:latin typeface="Roboto Light"/>
              <a:ea typeface="Roboto Light"/>
              <a:cs typeface="Roboto Light"/>
              <a:sym typeface="Roboto Light"/>
            </a:endParaRPr>
          </a:p>
          <a:p>
            <a:pPr indent="-154940" lvl="0" marL="182880" rtl="0" algn="l">
              <a:lnSpc>
                <a:spcPct val="125000"/>
              </a:lnSpc>
              <a:spcBef>
                <a:spcPts val="1000"/>
              </a:spcBef>
              <a:spcAft>
                <a:spcPts val="1000"/>
              </a:spcAft>
              <a:buClr>
                <a:schemeClr val="dk1"/>
              </a:buClr>
              <a:buSzPts val="1000"/>
              <a:buFont typeface="Roboto Medium"/>
              <a:buAutoNum type="arabicPeriod"/>
            </a:pPr>
            <a:r>
              <a:rPr lang="en" sz="1000">
                <a:solidFill>
                  <a:schemeClr val="dk1"/>
                </a:solidFill>
                <a:latin typeface="Roboto Medium"/>
                <a:ea typeface="Roboto Medium"/>
                <a:cs typeface="Roboto Medium"/>
                <a:sym typeface="Roboto Medium"/>
              </a:rPr>
              <a:t>Prioritize the biggest gaps</a:t>
            </a:r>
            <a:r>
              <a:rPr lang="en" sz="1000">
                <a:solidFill>
                  <a:schemeClr val="dk1"/>
                </a:solidFill>
                <a:latin typeface="Roboto Medium"/>
                <a:ea typeface="Roboto Medium"/>
                <a:cs typeface="Roboto Medium"/>
                <a:sym typeface="Roboto Medium"/>
              </a:rPr>
              <a:t> </a:t>
            </a:r>
            <a:r>
              <a:rPr lang="en" sz="1000">
                <a:solidFill>
                  <a:schemeClr val="dk1"/>
                </a:solidFill>
                <a:latin typeface="Roboto Light"/>
                <a:ea typeface="Roboto Light"/>
                <a:cs typeface="Roboto Light"/>
                <a:sym typeface="Roboto Light"/>
              </a:rPr>
              <a:t>— </a:t>
            </a:r>
            <a:r>
              <a:rPr lang="en" sz="1000">
                <a:solidFill>
                  <a:schemeClr val="dk1"/>
                </a:solidFill>
                <a:latin typeface="Roboto Light"/>
                <a:ea typeface="Roboto Light"/>
                <a:cs typeface="Roboto Light"/>
                <a:sym typeface="Roboto Light"/>
              </a:rPr>
              <a:t>Low CRs reveal where deals or customers are lost. Focus GTM improvements where conversion lifts will compound across the funnel.</a:t>
            </a:r>
            <a:endParaRPr sz="1000">
              <a:solidFill>
                <a:schemeClr val="dk1"/>
              </a:solidFill>
              <a:latin typeface="Roboto Light"/>
              <a:ea typeface="Roboto Light"/>
              <a:cs typeface="Roboto Light"/>
              <a:sym typeface="Roboto Light"/>
            </a:endParaRPr>
          </a:p>
        </p:txBody>
      </p:sp>
      <p:sp>
        <p:nvSpPr>
          <p:cNvPr id="794" name="Google Shape;794;p65"/>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03 OVERVIEW</a:t>
            </a:r>
            <a:endParaRPr sz="1200">
              <a:solidFill>
                <a:schemeClr val="accent1"/>
              </a:solidFill>
              <a:latin typeface="Lexend Light"/>
              <a:ea typeface="Lexend Light"/>
              <a:cs typeface="Lexend Light"/>
              <a:sym typeface="Lexend Light"/>
            </a:endParaRPr>
          </a:p>
        </p:txBody>
      </p:sp>
      <p:sp>
        <p:nvSpPr>
          <p:cNvPr id="795" name="Google Shape;795;p65"/>
          <p:cNvSpPr txBox="1"/>
          <p:nvPr/>
        </p:nvSpPr>
        <p:spPr>
          <a:xfrm>
            <a:off x="2776575" y="134825"/>
            <a:ext cx="35862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METRICS VS BENCHMARKS</a:t>
            </a:r>
            <a:endParaRPr sz="2042">
              <a:solidFill>
                <a:schemeClr val="dk1"/>
              </a:solidFill>
              <a:latin typeface="Lexend Medium"/>
              <a:ea typeface="Lexend Medium"/>
              <a:cs typeface="Lexend Medium"/>
              <a:sym typeface="Lexend Medium"/>
            </a:endParaRPr>
          </a:p>
        </p:txBody>
      </p:sp>
      <p:grpSp>
        <p:nvGrpSpPr>
          <p:cNvPr id="796" name="Google Shape;796;p65"/>
          <p:cNvGrpSpPr/>
          <p:nvPr/>
        </p:nvGrpSpPr>
        <p:grpSpPr>
          <a:xfrm>
            <a:off x="7927828" y="222172"/>
            <a:ext cx="951591" cy="252027"/>
            <a:chOff x="6869668" y="85200"/>
            <a:chExt cx="1303014" cy="345100"/>
          </a:xfrm>
        </p:grpSpPr>
        <p:pic>
          <p:nvPicPr>
            <p:cNvPr id="797" name="Google Shape;797;p65"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798" name="Google Shape;798;p65"/>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799" name="Google Shape;799;p65"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66"/>
          <p:cNvSpPr txBox="1"/>
          <p:nvPr/>
        </p:nvSpPr>
        <p:spPr>
          <a:xfrm>
            <a:off x="272602" y="102839"/>
            <a:ext cx="1792500" cy="429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03 REFERENCE</a:t>
            </a:r>
            <a:endParaRPr sz="1200">
              <a:solidFill>
                <a:schemeClr val="accent1"/>
              </a:solidFill>
              <a:latin typeface="Lexend Light"/>
              <a:ea typeface="Lexend Light"/>
              <a:cs typeface="Lexend Light"/>
              <a:sym typeface="Lexend Light"/>
            </a:endParaRPr>
          </a:p>
        </p:txBody>
      </p:sp>
      <p:grpSp>
        <p:nvGrpSpPr>
          <p:cNvPr id="805" name="Google Shape;805;p66"/>
          <p:cNvGrpSpPr/>
          <p:nvPr/>
        </p:nvGrpSpPr>
        <p:grpSpPr>
          <a:xfrm>
            <a:off x="7927828" y="222172"/>
            <a:ext cx="951591" cy="252027"/>
            <a:chOff x="6869668" y="85200"/>
            <a:chExt cx="1303014" cy="345100"/>
          </a:xfrm>
        </p:grpSpPr>
        <p:pic>
          <p:nvPicPr>
            <p:cNvPr id="806" name="Google Shape;806;p66" title="Group 24.png"/>
            <p:cNvPicPr preferRelativeResize="0"/>
            <p:nvPr/>
          </p:nvPicPr>
          <p:blipFill>
            <a:blip r:embed="rId3">
              <a:alphaModFix/>
            </a:blip>
            <a:stretch>
              <a:fillRect/>
            </a:stretch>
          </p:blipFill>
          <p:spPr>
            <a:xfrm>
              <a:off x="6869668" y="85200"/>
              <a:ext cx="1303014" cy="334800"/>
            </a:xfrm>
            <a:prstGeom prst="rect">
              <a:avLst/>
            </a:prstGeom>
            <a:noFill/>
            <a:ln>
              <a:noFill/>
            </a:ln>
          </p:spPr>
        </p:pic>
        <p:sp>
          <p:nvSpPr>
            <p:cNvPr id="807" name="Google Shape;807;p66"/>
            <p:cNvSpPr/>
            <p:nvPr/>
          </p:nvSpPr>
          <p:spPr>
            <a:xfrm>
              <a:off x="7248100" y="307900"/>
              <a:ext cx="187500" cy="122400"/>
            </a:xfrm>
            <a:prstGeom prst="rect">
              <a:avLst/>
            </a:prstGeom>
            <a:solidFill>
              <a:srgbClr val="FFFFFF"/>
            </a:solidFill>
            <a:ln>
              <a:noFill/>
            </a:ln>
          </p:spPr>
          <p:txBody>
            <a:bodyPr anchorCtr="0" anchor="ctr" bIns="66775" lIns="66775" spcFirstLastPara="1" rIns="66775" wrap="square" tIns="66775">
              <a:noAutofit/>
            </a:bodyPr>
            <a:lstStyle/>
            <a:p>
              <a:pPr indent="0" lvl="0" marL="0" rtl="0" algn="ctr">
                <a:spcBef>
                  <a:spcPts val="0"/>
                </a:spcBef>
                <a:spcAft>
                  <a:spcPts val="0"/>
                </a:spcAft>
                <a:buNone/>
              </a:pPr>
              <a:r>
                <a:t/>
              </a:r>
              <a:endParaRPr sz="1022">
                <a:latin typeface="Roboto"/>
                <a:ea typeface="Roboto"/>
                <a:cs typeface="Roboto"/>
                <a:sym typeface="Roboto"/>
              </a:endParaRPr>
            </a:p>
          </p:txBody>
        </p:sp>
        <p:pic>
          <p:nvPicPr>
            <p:cNvPr id="808" name="Google Shape;808;p66" title="Group 24.png"/>
            <p:cNvPicPr preferRelativeResize="0"/>
            <p:nvPr/>
          </p:nvPicPr>
          <p:blipFill rotWithShape="1">
            <a:blip r:embed="rId4">
              <a:alphaModFix/>
            </a:blip>
            <a:srcRect b="-3032" l="0" r="56563" t="67854"/>
            <a:stretch/>
          </p:blipFill>
          <p:spPr>
            <a:xfrm>
              <a:off x="6869675" y="312375"/>
              <a:ext cx="565974" cy="117775"/>
            </a:xfrm>
            <a:prstGeom prst="rect">
              <a:avLst/>
            </a:prstGeom>
            <a:noFill/>
            <a:ln>
              <a:noFill/>
            </a:ln>
          </p:spPr>
        </p:pic>
      </p:grpSp>
      <p:sp>
        <p:nvSpPr>
          <p:cNvPr id="809" name="Google Shape;809;p66"/>
          <p:cNvSpPr txBox="1"/>
          <p:nvPr/>
        </p:nvSpPr>
        <p:spPr>
          <a:xfrm>
            <a:off x="1315138" y="2287169"/>
            <a:ext cx="7488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LEADGEN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Prospects</a:t>
            </a:r>
            <a:endParaRPr b="1" sz="977">
              <a:solidFill>
                <a:schemeClr val="dk1"/>
              </a:solidFill>
              <a:latin typeface="Roboto"/>
              <a:ea typeface="Roboto"/>
              <a:cs typeface="Roboto"/>
              <a:sym typeface="Roboto"/>
            </a:endParaRPr>
          </a:p>
        </p:txBody>
      </p:sp>
      <p:sp>
        <p:nvSpPr>
          <p:cNvPr id="810" name="Google Shape;810;p66"/>
          <p:cNvSpPr txBox="1"/>
          <p:nvPr/>
        </p:nvSpPr>
        <p:spPr>
          <a:xfrm>
            <a:off x="2240219" y="2287160"/>
            <a:ext cx="8901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LEADDEV</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Leads</a:t>
            </a:r>
            <a:endParaRPr b="1" sz="977">
              <a:solidFill>
                <a:schemeClr val="dk1"/>
              </a:solidFill>
              <a:latin typeface="Roboto"/>
              <a:ea typeface="Roboto"/>
              <a:cs typeface="Roboto"/>
              <a:sym typeface="Roboto"/>
            </a:endParaRPr>
          </a:p>
        </p:txBody>
      </p:sp>
      <p:sp>
        <p:nvSpPr>
          <p:cNvPr id="811" name="Google Shape;811;p66"/>
          <p:cNvSpPr txBox="1"/>
          <p:nvPr/>
        </p:nvSpPr>
        <p:spPr>
          <a:xfrm>
            <a:off x="3203005" y="2287162"/>
            <a:ext cx="960000" cy="2916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SELLING</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Opportunities</a:t>
            </a:r>
            <a:endParaRPr b="1" sz="977">
              <a:solidFill>
                <a:schemeClr val="dk1"/>
              </a:solidFill>
              <a:latin typeface="Roboto"/>
              <a:ea typeface="Roboto"/>
              <a:cs typeface="Roboto"/>
              <a:sym typeface="Roboto"/>
            </a:endParaRPr>
          </a:p>
        </p:txBody>
      </p:sp>
      <p:sp>
        <p:nvSpPr>
          <p:cNvPr id="812" name="Google Shape;812;p66"/>
          <p:cNvSpPr txBox="1"/>
          <p:nvPr/>
        </p:nvSpPr>
        <p:spPr>
          <a:xfrm>
            <a:off x="4230987" y="2342717"/>
            <a:ext cx="5580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ACTIVATE</a:t>
            </a:r>
            <a:endParaRPr sz="600">
              <a:solidFill>
                <a:srgbClr val="FFFFFF"/>
              </a:solidFill>
              <a:latin typeface="Roboto"/>
              <a:ea typeface="Roboto"/>
              <a:cs typeface="Roboto"/>
              <a:sym typeface="Roboto"/>
            </a:endParaRPr>
          </a:p>
          <a:p>
            <a:pPr indent="0" lvl="0" marL="0" rtl="0" algn="ctr">
              <a:spcBef>
                <a:spcPts val="0"/>
              </a:spcBef>
              <a:spcAft>
                <a:spcPts val="0"/>
              </a:spcAft>
              <a:buNone/>
            </a:pPr>
            <a:r>
              <a:rPr b="1" lang="en" sz="977">
                <a:solidFill>
                  <a:srgbClr val="FFFFFF"/>
                </a:solidFill>
                <a:latin typeface="Roboto"/>
                <a:ea typeface="Roboto"/>
                <a:cs typeface="Roboto"/>
                <a:sym typeface="Roboto"/>
              </a:rPr>
              <a:t>Wins</a:t>
            </a:r>
            <a:endParaRPr b="1" sz="977">
              <a:solidFill>
                <a:srgbClr val="FFFFFF"/>
              </a:solidFill>
              <a:latin typeface="Roboto"/>
              <a:ea typeface="Roboto"/>
              <a:cs typeface="Roboto"/>
              <a:sym typeface="Roboto"/>
            </a:endParaRPr>
          </a:p>
        </p:txBody>
      </p:sp>
      <p:sp>
        <p:nvSpPr>
          <p:cNvPr id="813" name="Google Shape;813;p66"/>
          <p:cNvSpPr txBox="1"/>
          <p:nvPr/>
        </p:nvSpPr>
        <p:spPr>
          <a:xfrm>
            <a:off x="5041969" y="2342720"/>
            <a:ext cx="62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ONBOARD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Live</a:t>
            </a:r>
            <a:endParaRPr b="1" sz="977">
              <a:solidFill>
                <a:schemeClr val="dk1"/>
              </a:solidFill>
              <a:latin typeface="Roboto"/>
              <a:ea typeface="Roboto"/>
              <a:cs typeface="Roboto"/>
              <a:sym typeface="Roboto"/>
            </a:endParaRPr>
          </a:p>
        </p:txBody>
      </p:sp>
      <p:sp>
        <p:nvSpPr>
          <p:cNvPr id="814" name="Google Shape;814;p66"/>
          <p:cNvSpPr txBox="1"/>
          <p:nvPr/>
        </p:nvSpPr>
        <p:spPr>
          <a:xfrm>
            <a:off x="5912173" y="2342720"/>
            <a:ext cx="8685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RETAIN</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Customers</a:t>
            </a:r>
            <a:endParaRPr b="1" sz="977">
              <a:solidFill>
                <a:schemeClr val="dk1"/>
              </a:solidFill>
              <a:latin typeface="Roboto"/>
              <a:ea typeface="Roboto"/>
              <a:cs typeface="Roboto"/>
              <a:sym typeface="Roboto"/>
            </a:endParaRPr>
          </a:p>
        </p:txBody>
      </p:sp>
      <p:sp>
        <p:nvSpPr>
          <p:cNvPr id="815" name="Google Shape;815;p66"/>
          <p:cNvSpPr txBox="1"/>
          <p:nvPr/>
        </p:nvSpPr>
        <p:spPr>
          <a:xfrm>
            <a:off x="6935826" y="2342720"/>
            <a:ext cx="816300" cy="195900"/>
          </a:xfrm>
          <a:prstGeom prst="rect">
            <a:avLst/>
          </a:prstGeom>
          <a:noFill/>
          <a:ln>
            <a:noFill/>
          </a:ln>
        </p:spPr>
        <p:txBody>
          <a:bodyPr anchorCtr="0" anchor="ctr" bIns="89375" lIns="89375" spcFirstLastPara="1" rIns="89375" wrap="square" tIns="89375">
            <a:noAutofit/>
          </a:bodyPr>
          <a:lstStyle/>
          <a:p>
            <a:pPr indent="0" lvl="0" marL="0" rtl="0" algn="ctr">
              <a:spcBef>
                <a:spcPts val="0"/>
              </a:spcBef>
              <a:spcAft>
                <a:spcPts val="0"/>
              </a:spcAft>
              <a:buNone/>
            </a:pPr>
            <a:r>
              <a:rPr lang="en" sz="600">
                <a:solidFill>
                  <a:schemeClr val="dk1"/>
                </a:solidFill>
                <a:latin typeface="Roboto"/>
                <a:ea typeface="Roboto"/>
                <a:cs typeface="Roboto"/>
                <a:sym typeface="Roboto"/>
              </a:rPr>
              <a:t>EXPAND</a:t>
            </a:r>
            <a:endParaRPr sz="600">
              <a:solidFill>
                <a:schemeClr val="dk1"/>
              </a:solidFill>
              <a:latin typeface="Roboto"/>
              <a:ea typeface="Roboto"/>
              <a:cs typeface="Roboto"/>
              <a:sym typeface="Roboto"/>
            </a:endParaRPr>
          </a:p>
          <a:p>
            <a:pPr indent="0" lvl="0" marL="0" rtl="0" algn="ctr">
              <a:spcBef>
                <a:spcPts val="0"/>
              </a:spcBef>
              <a:spcAft>
                <a:spcPts val="0"/>
              </a:spcAft>
              <a:buNone/>
            </a:pPr>
            <a:r>
              <a:rPr b="1" lang="en" sz="977">
                <a:solidFill>
                  <a:schemeClr val="dk1"/>
                </a:solidFill>
                <a:latin typeface="Roboto"/>
                <a:ea typeface="Roboto"/>
                <a:cs typeface="Roboto"/>
                <a:sym typeface="Roboto"/>
              </a:rPr>
              <a:t>Growth</a:t>
            </a:r>
            <a:endParaRPr b="1" sz="977">
              <a:solidFill>
                <a:schemeClr val="dk1"/>
              </a:solidFill>
              <a:latin typeface="Roboto"/>
              <a:ea typeface="Roboto"/>
              <a:cs typeface="Roboto"/>
              <a:sym typeface="Roboto"/>
            </a:endParaRPr>
          </a:p>
        </p:txBody>
      </p:sp>
      <p:graphicFrame>
        <p:nvGraphicFramePr>
          <p:cNvPr id="816" name="Google Shape;816;p66"/>
          <p:cNvGraphicFramePr/>
          <p:nvPr/>
        </p:nvGraphicFramePr>
        <p:xfrm>
          <a:off x="11" y="3594817"/>
          <a:ext cx="3000000" cy="3000000"/>
        </p:xfrm>
        <a:graphic>
          <a:graphicData uri="http://schemas.openxmlformats.org/drawingml/2006/table">
            <a:tbl>
              <a:tblPr>
                <a:noFill/>
                <a:tableStyleId>{0761D676-D8A8-4F1F-9A67-2CD8A4499F43}</a:tableStyleId>
              </a:tblPr>
              <a:tblGrid>
                <a:gridCol w="1143000"/>
                <a:gridCol w="1143000"/>
                <a:gridCol w="1143000"/>
                <a:gridCol w="1143000"/>
                <a:gridCol w="1143000"/>
                <a:gridCol w="1143000"/>
                <a:gridCol w="1143000"/>
                <a:gridCol w="1143000"/>
              </a:tblGrid>
              <a:tr h="247350">
                <a:tc>
                  <a:txBody>
                    <a:bodyPr/>
                    <a:lstStyle/>
                    <a:p>
                      <a:pPr indent="0" lvl="0" marL="0" rtl="0" algn="ctr">
                        <a:spcBef>
                          <a:spcPts val="0"/>
                        </a:spcBef>
                        <a:spcAft>
                          <a:spcPts val="0"/>
                        </a:spcAft>
                        <a:buNone/>
                      </a:pPr>
                      <a:r>
                        <a:t/>
                      </a:r>
                      <a:endParaRPr sz="800">
                        <a:solidFill>
                          <a:srgbClr val="A7A9B4"/>
                        </a:solidFill>
                        <a:latin typeface="Roboto"/>
                        <a:ea typeface="Roboto"/>
                        <a:cs typeface="Roboto"/>
                        <a:sym typeface="Roboto"/>
                      </a:endParaRPr>
                    </a:p>
                  </a:txBody>
                  <a:tcPr marT="73150" marB="18275" marR="54850" marL="54850" anchor="ctr">
                    <a:lnL cap="flat" cmpd="sng" w="28575">
                      <a:solidFill>
                        <a:schemeClr val="dk1">
                          <a:alpha val="0"/>
                        </a:schemeClr>
                      </a:solidFill>
                      <a:prstDash val="solid"/>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dot"/>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t/>
                      </a:r>
                      <a:endParaRPr b="1" sz="900">
                        <a:solidFill>
                          <a:schemeClr val="dk1"/>
                        </a:solidFill>
                        <a:latin typeface="Roboto"/>
                        <a:ea typeface="Roboto"/>
                        <a:cs typeface="Roboto"/>
                        <a:sym typeface="Roboto"/>
                      </a:endParaRPr>
                    </a:p>
                  </a:txBody>
                  <a:tcPr marT="73150" marB="18275" marR="54850" marL="54850" anchor="ctr">
                    <a:lnL cap="flat" cmpd="sng" w="9525">
                      <a:solidFill>
                        <a:schemeClr val="dk1">
                          <a:alpha val="0"/>
                        </a:schemeClr>
                      </a:solidFill>
                      <a:prstDash val="dot"/>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dot"/>
                      <a:round/>
                      <a:headEnd len="sm" w="sm" type="none"/>
                      <a:tailEnd len="sm" w="sm" type="none"/>
                    </a:lnB>
                    <a:noFill/>
                  </a:tcPr>
                </a:tc>
              </a:tr>
              <a:tr h="100000">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Prospect</a:t>
                      </a:r>
                      <a:endParaRPr sz="900">
                        <a:solidFill>
                          <a:schemeClr val="dk1"/>
                        </a:solidFill>
                        <a:latin typeface="Roboto"/>
                        <a:ea typeface="Roboto"/>
                        <a:cs typeface="Roboto"/>
                        <a:sym typeface="Roboto"/>
                      </a:endParaRPr>
                    </a:p>
                  </a:txBody>
                  <a:tcPr marT="18275" marB="73150" marR="54850" marL="54850" anchor="ctr">
                    <a:lnL cap="flat" cmpd="sng" w="28575">
                      <a:solidFill>
                        <a:schemeClr val="dk1">
                          <a:alpha val="0"/>
                        </a:schemeClr>
                      </a:solidFill>
                      <a:prstDash val="solid"/>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MQL</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Clr>
                          <a:schemeClr val="dk1"/>
                        </a:buClr>
                        <a:buSzPts val="1100"/>
                        <a:buFont typeface="Arial"/>
                        <a:buNone/>
                      </a:pPr>
                      <a:r>
                        <a:rPr b="1" lang="en" sz="900">
                          <a:solidFill>
                            <a:schemeClr val="dk1"/>
                          </a:solidFill>
                          <a:latin typeface="Roboto"/>
                          <a:ea typeface="Roboto"/>
                          <a:cs typeface="Roboto"/>
                          <a:sym typeface="Roboto"/>
                        </a:rPr>
                        <a:t>SQL</a:t>
                      </a:r>
                      <a:endParaRPr b="1"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Pipeline</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Commit</a:t>
                      </a:r>
                      <a:endParaRPr b="1"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Live</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 Bookings MRR</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c>
                  <a:txBody>
                    <a:bodyPr/>
                    <a:lstStyle/>
                    <a:p>
                      <a:pPr indent="0" lvl="0" marL="0" rtl="0" algn="ctr">
                        <a:spcBef>
                          <a:spcPts val="0"/>
                        </a:spcBef>
                        <a:spcAft>
                          <a:spcPts val="0"/>
                        </a:spcAft>
                        <a:buNone/>
                      </a:pPr>
                      <a:r>
                        <a:rPr b="1" lang="en" sz="900">
                          <a:solidFill>
                            <a:schemeClr val="dk1"/>
                          </a:solidFill>
                          <a:latin typeface="Roboto"/>
                          <a:ea typeface="Roboto"/>
                          <a:cs typeface="Roboto"/>
                          <a:sym typeface="Roboto"/>
                        </a:rPr>
                        <a:t>LTV</a:t>
                      </a:r>
                      <a:endParaRPr sz="900">
                        <a:solidFill>
                          <a:schemeClr val="dk1"/>
                        </a:solidFill>
                        <a:latin typeface="Roboto"/>
                        <a:ea typeface="Roboto"/>
                        <a:cs typeface="Roboto"/>
                        <a:sym typeface="Roboto"/>
                      </a:endParaRPr>
                    </a:p>
                  </a:txBody>
                  <a:tcPr marT="18275" marB="73150" marR="54850" marL="54850" anchor="ctr">
                    <a:lnL cap="flat" cmpd="sng" w="9525">
                      <a:solidFill>
                        <a:schemeClr val="dk1"/>
                      </a:solidFill>
                      <a:prstDash val="dot"/>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dot"/>
                      <a:round/>
                      <a:headEnd len="sm" w="sm" type="none"/>
                      <a:tailEnd len="sm" w="sm" type="none"/>
                    </a:lnT>
                    <a:lnB cap="flat" cmpd="sng" w="9525">
                      <a:solidFill>
                        <a:schemeClr val="dk1"/>
                      </a:solidFill>
                      <a:prstDash val="solid"/>
                      <a:round/>
                      <a:headEnd len="sm" w="sm" type="none"/>
                      <a:tailEnd len="sm" w="sm" type="none"/>
                    </a:lnB>
                    <a:noFill/>
                  </a:tcPr>
                </a:tc>
              </a:tr>
              <a:tr h="1076550">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N</a:t>
                      </a:r>
                      <a:r>
                        <a:rPr lang="en" sz="900">
                          <a:solidFill>
                            <a:schemeClr val="dk1"/>
                          </a:solidFill>
                          <a:latin typeface="Roboto Light"/>
                          <a:ea typeface="Roboto Light"/>
                          <a:cs typeface="Roboto Light"/>
                          <a:sym typeface="Roboto Light"/>
                        </a:rPr>
                        <a:t>ew Leads/ Contacts Created (other Awareness indicator</a:t>
                      </a:r>
                      <a:r>
                        <a:rPr lang="en" sz="900">
                          <a:solidFill>
                            <a:schemeClr val="dk1"/>
                          </a:solidFill>
                          <a:latin typeface="Roboto Light"/>
                          <a:ea typeface="Roboto Light"/>
                          <a:cs typeface="Roboto Light"/>
                          <a:sym typeface="Roboto Light"/>
                        </a:rPr>
                        <a:t>?)</a:t>
                      </a:r>
                      <a:endParaRPr sz="900">
                        <a:solidFill>
                          <a:schemeClr val="dk1"/>
                        </a:solidFill>
                        <a:latin typeface="Roboto Light"/>
                        <a:ea typeface="Roboto Light"/>
                        <a:cs typeface="Roboto Light"/>
                        <a:sym typeface="Roboto Light"/>
                      </a:endParaRPr>
                    </a:p>
                  </a:txBody>
                  <a:tcPr marT="137150" marB="91425" marR="91425" marL="91425">
                    <a:lnL cap="flat" cmpd="sng" w="28575">
                      <a:solidFill>
                        <a:srgbClr val="FFFFFF">
                          <a:alpha val="0"/>
                        </a:srgbClr>
                      </a:solidFill>
                      <a:prstDash val="solid"/>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Marketing Qualified Lead or Account - Scoring threshold met, high intent</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SDR qualifies deal via qual-call or email, creates opportunity and schedules discovery for rep</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chemeClr val="dk1"/>
                          </a:solidFill>
                          <a:latin typeface="Roboto Light"/>
                          <a:ea typeface="Roboto Light"/>
                          <a:cs typeface="Roboto Light"/>
                          <a:sym typeface="Roboto Light"/>
                        </a:rPr>
                        <a:t>Stage 2 - Confirm, Disco complete,  discussed products and value, $$ added to Oppty</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900">
                          <a:solidFill>
                            <a:schemeClr val="dk1"/>
                          </a:solidFill>
                          <a:latin typeface="Roboto Light"/>
                          <a:ea typeface="Roboto Light"/>
                          <a:cs typeface="Roboto Light"/>
                          <a:sym typeface="Roboto Light"/>
                        </a:rPr>
                        <a:t>Closed Won</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Provisioned, Onboarded, Ad Campaign Launched</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Monthly Recurring Revenue</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chemeClr val="dk1"/>
                      </a:solidFill>
                      <a:prstDash val="dot"/>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Renewal + Expansion over average lifetime</a:t>
                      </a:r>
                      <a:endParaRPr sz="900">
                        <a:solidFill>
                          <a:schemeClr val="dk1"/>
                        </a:solidFill>
                        <a:latin typeface="Roboto Light"/>
                        <a:ea typeface="Roboto Light"/>
                        <a:cs typeface="Roboto Light"/>
                        <a:sym typeface="Roboto Light"/>
                      </a:endParaRPr>
                    </a:p>
                  </a:txBody>
                  <a:tcPr marT="137150" marB="91425" marR="91425" marL="91425">
                    <a:lnL cap="flat" cmpd="sng" w="9525">
                      <a:solidFill>
                        <a:schemeClr val="dk1"/>
                      </a:solidFill>
                      <a:prstDash val="dot"/>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F3F3F3"/>
                    </a:solidFill>
                  </a:tcPr>
                </a:tc>
              </a:tr>
            </a:tbl>
          </a:graphicData>
        </a:graphic>
      </p:graphicFrame>
      <p:sp>
        <p:nvSpPr>
          <p:cNvPr id="817" name="Google Shape;817;p66"/>
          <p:cNvSpPr/>
          <p:nvPr/>
        </p:nvSpPr>
        <p:spPr>
          <a:xfrm>
            <a:off x="1221475" y="3190056"/>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18" name="Google Shape;818;p66"/>
          <p:cNvSpPr/>
          <p:nvPr/>
        </p:nvSpPr>
        <p:spPr>
          <a:xfrm>
            <a:off x="2212075" y="2984288"/>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19" name="Google Shape;819;p66"/>
          <p:cNvSpPr/>
          <p:nvPr/>
        </p:nvSpPr>
        <p:spPr>
          <a:xfrm>
            <a:off x="3221798" y="2828184"/>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0" name="Google Shape;820;p66"/>
          <p:cNvSpPr/>
          <p:nvPr/>
        </p:nvSpPr>
        <p:spPr>
          <a:xfrm>
            <a:off x="3678998" y="2717737"/>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1" name="Google Shape;821;p66"/>
          <p:cNvSpPr/>
          <p:nvPr/>
        </p:nvSpPr>
        <p:spPr>
          <a:xfrm>
            <a:off x="4300014" y="2660658"/>
            <a:ext cx="4428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2" name="Google Shape;822;p66"/>
          <p:cNvSpPr/>
          <p:nvPr/>
        </p:nvSpPr>
        <p:spPr>
          <a:xfrm>
            <a:off x="4879075" y="27671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3" name="Google Shape;823;p66"/>
          <p:cNvSpPr/>
          <p:nvPr/>
        </p:nvSpPr>
        <p:spPr>
          <a:xfrm>
            <a:off x="5869675" y="2995704"/>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4" name="Google Shape;824;p66"/>
          <p:cNvSpPr/>
          <p:nvPr/>
        </p:nvSpPr>
        <p:spPr>
          <a:xfrm>
            <a:off x="6871691" y="3201472"/>
            <a:ext cx="936000" cy="15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5" name="Google Shape;825;p66"/>
          <p:cNvSpPr txBox="1"/>
          <p:nvPr/>
        </p:nvSpPr>
        <p:spPr>
          <a:xfrm>
            <a:off x="2525150" y="134825"/>
            <a:ext cx="4089000" cy="36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042">
                <a:solidFill>
                  <a:schemeClr val="dk1"/>
                </a:solidFill>
                <a:latin typeface="Lexend Medium"/>
                <a:ea typeface="Lexend Medium"/>
                <a:cs typeface="Lexend Medium"/>
                <a:sym typeface="Lexend Medium"/>
              </a:rPr>
              <a:t>METRICS DEFINITIONS</a:t>
            </a:r>
            <a:endParaRPr sz="2042">
              <a:solidFill>
                <a:schemeClr val="dk1"/>
              </a:solidFill>
              <a:latin typeface="Lexend Medium"/>
              <a:ea typeface="Lexend Medium"/>
              <a:cs typeface="Lexend Medium"/>
              <a:sym typeface="Lexend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2024">
  <a:themeElements>
    <a:clrScheme name="Simple Light">
      <a:dk1>
        <a:srgbClr val="000000"/>
      </a:dk1>
      <a:lt1>
        <a:srgbClr val="FFFFFF"/>
      </a:lt1>
      <a:dk2>
        <a:srgbClr val="223642"/>
      </a:dk2>
      <a:lt2>
        <a:srgbClr val="F3F3F3"/>
      </a:lt2>
      <a:accent1>
        <a:srgbClr val="01C4F6"/>
      </a:accent1>
      <a:accent2>
        <a:srgbClr val="D940B8"/>
      </a:accent2>
      <a:accent3>
        <a:srgbClr val="078BAD"/>
      </a:accent3>
      <a:accent4>
        <a:srgbClr val="9C1C81"/>
      </a:accent4>
      <a:accent5>
        <a:srgbClr val="CCF3FD"/>
      </a:accent5>
      <a:accent6>
        <a:srgbClr val="F7D9F1"/>
      </a:accent6>
      <a:hlink>
        <a:srgbClr val="01C4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24">
  <a:themeElements>
    <a:clrScheme name="Simple Light">
      <a:dk1>
        <a:srgbClr val="000000"/>
      </a:dk1>
      <a:lt1>
        <a:srgbClr val="FFFFFF"/>
      </a:lt1>
      <a:dk2>
        <a:srgbClr val="223642"/>
      </a:dk2>
      <a:lt2>
        <a:srgbClr val="F3F3F3"/>
      </a:lt2>
      <a:accent1>
        <a:srgbClr val="01C4F6"/>
      </a:accent1>
      <a:accent2>
        <a:srgbClr val="D940B8"/>
      </a:accent2>
      <a:accent3>
        <a:srgbClr val="078BAD"/>
      </a:accent3>
      <a:accent4>
        <a:srgbClr val="9C1C81"/>
      </a:accent4>
      <a:accent5>
        <a:srgbClr val="CCF3FD"/>
      </a:accent5>
      <a:accent6>
        <a:srgbClr val="F7D9F1"/>
      </a:accent6>
      <a:hlink>
        <a:srgbClr val="01C4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024">
  <a:themeElements>
    <a:clrScheme name="Simple Light">
      <a:dk1>
        <a:srgbClr val="000000"/>
      </a:dk1>
      <a:lt1>
        <a:srgbClr val="FFFFFF"/>
      </a:lt1>
      <a:dk2>
        <a:srgbClr val="223642"/>
      </a:dk2>
      <a:lt2>
        <a:srgbClr val="F3F3F3"/>
      </a:lt2>
      <a:accent1>
        <a:srgbClr val="01C4F6"/>
      </a:accent1>
      <a:accent2>
        <a:srgbClr val="D940B8"/>
      </a:accent2>
      <a:accent3>
        <a:srgbClr val="078BAD"/>
      </a:accent3>
      <a:accent4>
        <a:srgbClr val="9C1C81"/>
      </a:accent4>
      <a:accent5>
        <a:srgbClr val="CCF3FD"/>
      </a:accent5>
      <a:accent6>
        <a:srgbClr val="F7D9F1"/>
      </a:accent6>
      <a:hlink>
        <a:srgbClr val="01C4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